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61" r:id="rId3"/>
    <p:sldId id="262" r:id="rId4"/>
    <p:sldId id="264" r:id="rId5"/>
    <p:sldId id="277" r:id="rId6"/>
    <p:sldId id="275" r:id="rId7"/>
    <p:sldId id="278" r:id="rId8"/>
    <p:sldId id="263" r:id="rId9"/>
    <p:sldId id="260" r:id="rId10"/>
    <p:sldId id="265" r:id="rId11"/>
    <p:sldId id="258" r:id="rId12"/>
    <p:sldId id="259" r:id="rId13"/>
    <p:sldId id="257" r:id="rId14"/>
    <p:sldId id="266" r:id="rId15"/>
    <p:sldId id="267" r:id="rId16"/>
    <p:sldId id="268" r:id="rId17"/>
    <p:sldId id="276" r:id="rId18"/>
    <p:sldId id="269" r:id="rId19"/>
    <p:sldId id="279" r:id="rId20"/>
    <p:sldId id="274" r:id="rId21"/>
    <p:sldId id="270" r:id="rId22"/>
    <p:sldId id="271" r:id="rId23"/>
    <p:sldId id="272" r:id="rId24"/>
    <p:sldId id="273" r:id="rId2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9677" autoAdjust="0"/>
    <p:restoredTop sz="94660"/>
  </p:normalViewPr>
  <p:slideViewPr>
    <p:cSldViewPr>
      <p:cViewPr>
        <p:scale>
          <a:sx n="100" d="100"/>
          <a:sy n="100" d="100"/>
        </p:scale>
        <p:origin x="-792" y="-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1" d="100"/>
          <a:sy n="71" d="100"/>
        </p:scale>
        <p:origin x="-2190" y="-10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7857A7-EC69-4FA6-8E96-624E64391386}" type="datetimeFigureOut">
              <a:rPr lang="ko-KR" altLang="en-US" smtClean="0"/>
              <a:pPr/>
              <a:t>2012-06-21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8B0857-D2A2-4B28-8892-E320AAC4BD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49D09-C18C-4208-92B6-1A6876B3455D}" type="datetimeFigureOut">
              <a:rPr lang="ko-KR" altLang="en-US" smtClean="0"/>
              <a:pPr/>
              <a:t>2012-06-21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E9867-6929-4307-85EA-C6448C8828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49D09-C18C-4208-92B6-1A6876B3455D}" type="datetimeFigureOut">
              <a:rPr lang="ko-KR" altLang="en-US" smtClean="0"/>
              <a:pPr/>
              <a:t>2012-06-21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E9867-6929-4307-85EA-C6448C8828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49D09-C18C-4208-92B6-1A6876B3455D}" type="datetimeFigureOut">
              <a:rPr lang="ko-KR" altLang="en-US" smtClean="0"/>
              <a:pPr/>
              <a:t>2012-06-21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E9867-6929-4307-85EA-C6448C8828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49D09-C18C-4208-92B6-1A6876B3455D}" type="datetimeFigureOut">
              <a:rPr lang="ko-KR" altLang="en-US" smtClean="0"/>
              <a:pPr/>
              <a:t>2012-06-21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E9867-6929-4307-85EA-C6448C8828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49D09-C18C-4208-92B6-1A6876B3455D}" type="datetimeFigureOut">
              <a:rPr lang="ko-KR" altLang="en-US" smtClean="0"/>
              <a:pPr/>
              <a:t>2012-06-21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E9867-6929-4307-85EA-C6448C8828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49D09-C18C-4208-92B6-1A6876B3455D}" type="datetimeFigureOut">
              <a:rPr lang="ko-KR" altLang="en-US" smtClean="0"/>
              <a:pPr/>
              <a:t>2012-06-21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E9867-6929-4307-85EA-C6448C8828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49D09-C18C-4208-92B6-1A6876B3455D}" type="datetimeFigureOut">
              <a:rPr lang="ko-KR" altLang="en-US" smtClean="0"/>
              <a:pPr/>
              <a:t>2012-06-21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E9867-6929-4307-85EA-C6448C8828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49D09-C18C-4208-92B6-1A6876B3455D}" type="datetimeFigureOut">
              <a:rPr lang="ko-KR" altLang="en-US" smtClean="0"/>
              <a:pPr/>
              <a:t>2012-06-21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E9867-6929-4307-85EA-C6448C8828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49D09-C18C-4208-92B6-1A6876B3455D}" type="datetimeFigureOut">
              <a:rPr lang="ko-KR" altLang="en-US" smtClean="0"/>
              <a:pPr/>
              <a:t>2012-06-21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E9867-6929-4307-85EA-C6448C8828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49D09-C18C-4208-92B6-1A6876B3455D}" type="datetimeFigureOut">
              <a:rPr lang="ko-KR" altLang="en-US" smtClean="0"/>
              <a:pPr/>
              <a:t>2012-06-21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E9867-6929-4307-85EA-C6448C8828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49D09-C18C-4208-92B6-1A6876B3455D}" type="datetimeFigureOut">
              <a:rPr lang="ko-KR" altLang="en-US" smtClean="0"/>
              <a:pPr/>
              <a:t>2012-06-21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E9867-6929-4307-85EA-C6448C8828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49D09-C18C-4208-92B6-1A6876B3455D}" type="datetimeFigureOut">
              <a:rPr lang="ko-KR" altLang="en-US" smtClean="0"/>
              <a:pPr/>
              <a:t>2012-06-21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4E9867-6929-4307-85EA-C6448C8828B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ura9369\Desktop\20120313_장은진\01_Hom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43365" y="699520"/>
            <a:ext cx="1187487" cy="791658"/>
          </a:xfrm>
          <a:prstGeom prst="rect">
            <a:avLst/>
          </a:prstGeom>
          <a:noFill/>
        </p:spPr>
      </p:pic>
      <p:pic>
        <p:nvPicPr>
          <p:cNvPr id="1027" name="Picture 3" descr="C:\Users\aura9369\Desktop\20120313_장은진\02_character_creat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699520"/>
            <a:ext cx="1188132" cy="792088"/>
          </a:xfrm>
          <a:prstGeom prst="rect">
            <a:avLst/>
          </a:prstGeom>
          <a:noFill/>
        </p:spPr>
      </p:pic>
      <p:pic>
        <p:nvPicPr>
          <p:cNvPr id="1028" name="Picture 4" descr="C:\Users\aura9369\Desktop\20120313_장은진\02_character_create_02_detai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2560" y="1867640"/>
            <a:ext cx="1188132" cy="792088"/>
          </a:xfrm>
          <a:prstGeom prst="rect">
            <a:avLst/>
          </a:prstGeom>
          <a:noFill/>
        </p:spPr>
      </p:pic>
      <p:pic>
        <p:nvPicPr>
          <p:cNvPr id="1029" name="Picture 5" descr="C:\Users\aura9369\Desktop\20120313_장은진\03_Play_01_match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76655" y="699520"/>
            <a:ext cx="1165283" cy="776855"/>
          </a:xfrm>
          <a:prstGeom prst="rect">
            <a:avLst/>
          </a:prstGeom>
          <a:noFill/>
        </p:spPr>
      </p:pic>
      <p:pic>
        <p:nvPicPr>
          <p:cNvPr id="1030" name="Picture 6" descr="C:\Users\aura9369\Desktop\20120313_장은진\03_Play_01_match_02_ready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76757" y="1861972"/>
            <a:ext cx="1165927" cy="777284"/>
          </a:xfrm>
          <a:prstGeom prst="rect">
            <a:avLst/>
          </a:prstGeom>
          <a:noFill/>
        </p:spPr>
      </p:pic>
      <p:pic>
        <p:nvPicPr>
          <p:cNvPr id="1031" name="Picture 7" descr="\\Mob-file\네오위즈모바일_장현국\제작본부\00.Project_김기완\01.진행중\캐주얼야구\그래픽 ui\시안\20120223_허대영\012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87036" y="714152"/>
            <a:ext cx="1147149" cy="764766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62096" y="692696"/>
            <a:ext cx="593480" cy="21544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인 </a:t>
            </a:r>
            <a:r>
              <a:rPr lang="ko-KR" altLang="en-US" sz="800" b="1" dirty="0" err="1" smtClean="0"/>
              <a:t>트</a:t>
            </a:r>
            <a:r>
              <a:rPr lang="ko-KR" altLang="en-US" sz="800" b="1" dirty="0" smtClean="0"/>
              <a:t> </a:t>
            </a:r>
            <a:r>
              <a:rPr lang="ko-KR" altLang="en-US" sz="800" b="1" dirty="0" err="1" smtClean="0"/>
              <a:t>로</a:t>
            </a:r>
            <a:endParaRPr lang="ko-KR" altLang="en-US" sz="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136088" y="692696"/>
            <a:ext cx="648072" cy="21544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PP </a:t>
            </a:r>
            <a:r>
              <a:rPr lang="ko-KR" altLang="en-US" sz="800" b="1" dirty="0" smtClean="0"/>
              <a:t>로그인</a:t>
            </a:r>
            <a:endParaRPr lang="ko-KR" altLang="en-US" sz="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439056" y="476672"/>
            <a:ext cx="7647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캐릭터 생성</a:t>
            </a:r>
            <a:endParaRPr lang="ko-KR" altLang="en-US" sz="8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923928" y="476672"/>
            <a:ext cx="7647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MAIN</a:t>
            </a:r>
            <a:r>
              <a:rPr lang="ko-KR" altLang="en-US" sz="800" b="1" dirty="0" smtClean="0"/>
              <a:t> 화면</a:t>
            </a:r>
            <a:endParaRPr lang="ko-KR" altLang="en-US" sz="8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220072" y="476672"/>
            <a:ext cx="8640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MATCH </a:t>
            </a:r>
            <a:r>
              <a:rPr lang="ko-KR" altLang="en-US" sz="800" b="1" dirty="0" smtClean="0"/>
              <a:t>진입</a:t>
            </a:r>
            <a:endParaRPr lang="ko-KR" altLang="en-US" sz="8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660232" y="490320"/>
            <a:ext cx="7647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 </a:t>
            </a:r>
            <a:r>
              <a:rPr lang="en-US" altLang="ko-KR" sz="800" b="1" dirty="0" smtClean="0"/>
              <a:t>GAME </a:t>
            </a:r>
            <a:r>
              <a:rPr lang="ko-KR" altLang="en-US" sz="800" b="1" dirty="0" smtClean="0"/>
              <a:t>진입</a:t>
            </a:r>
            <a:endParaRPr lang="ko-KR" altLang="en-US" sz="8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8004144" y="483496"/>
            <a:ext cx="10081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GAME RESULT</a:t>
            </a:r>
            <a:endParaRPr lang="ko-KR" altLang="en-US" sz="800" b="1" dirty="0"/>
          </a:p>
        </p:txBody>
      </p:sp>
      <p:pic>
        <p:nvPicPr>
          <p:cNvPr id="1033" name="Picture 9" descr="C:\Users\aura9369\Desktop\20120313_장은진\05_Shop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9512" y="3212976"/>
            <a:ext cx="1224136" cy="816090"/>
          </a:xfrm>
          <a:prstGeom prst="rect">
            <a:avLst/>
          </a:prstGeom>
          <a:noFill/>
        </p:spPr>
      </p:pic>
      <p:pic>
        <p:nvPicPr>
          <p:cNvPr id="1034" name="Picture 10" descr="C:\Users\aura9369\Desktop\20120313_장은진\05_Shop_02_장비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79512" y="4413109"/>
            <a:ext cx="1224136" cy="816091"/>
          </a:xfrm>
          <a:prstGeom prst="rect">
            <a:avLst/>
          </a:prstGeom>
          <a:noFill/>
        </p:spPr>
      </p:pic>
      <p:pic>
        <p:nvPicPr>
          <p:cNvPr id="1035" name="Picture 11" descr="C:\Users\aura9369\Desktop\20120313_장은진\04_Upgrade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907704" y="3212976"/>
            <a:ext cx="1224136" cy="816091"/>
          </a:xfrm>
          <a:prstGeom prst="rect">
            <a:avLst/>
          </a:prstGeom>
          <a:noFill/>
        </p:spPr>
      </p:pic>
      <p:cxnSp>
        <p:nvCxnSpPr>
          <p:cNvPr id="28" name="직선 화살표 연결선 27"/>
          <p:cNvCxnSpPr/>
          <p:nvPr/>
        </p:nvCxnSpPr>
        <p:spPr>
          <a:xfrm>
            <a:off x="834408" y="792000"/>
            <a:ext cx="216024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3419872" y="1052736"/>
            <a:ext cx="216024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4860032" y="1052736"/>
            <a:ext cx="216024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6269128" y="1052736"/>
            <a:ext cx="216024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7641048" y="1052736"/>
            <a:ext cx="216024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1880408" y="792000"/>
            <a:ext cx="216024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5652120" y="1484784"/>
            <a:ext cx="0" cy="1440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2771800" y="1498432"/>
            <a:ext cx="0" cy="1440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55576" y="4046008"/>
            <a:ext cx="0" cy="1440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63080" y="2986360"/>
            <a:ext cx="7647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SHOP</a:t>
            </a:r>
            <a:endParaRPr lang="ko-KR" altLang="en-US" sz="8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2181826" y="2996952"/>
            <a:ext cx="7647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UPGRADE</a:t>
            </a:r>
            <a:endParaRPr lang="ko-KR" altLang="en-US" sz="800" b="1" dirty="0"/>
          </a:p>
        </p:txBody>
      </p:sp>
      <p:cxnSp>
        <p:nvCxnSpPr>
          <p:cNvPr id="50" name="직선 연결선 49"/>
          <p:cNvCxnSpPr/>
          <p:nvPr/>
        </p:nvCxnSpPr>
        <p:spPr>
          <a:xfrm>
            <a:off x="4211960" y="1556792"/>
            <a:ext cx="0" cy="122413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flipH="1">
            <a:off x="1331640" y="2780928"/>
            <a:ext cx="28803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2499008" y="2780928"/>
            <a:ext cx="0" cy="1440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>
            <a:off x="1331640" y="2780928"/>
            <a:ext cx="0" cy="1440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425408" y="1653620"/>
            <a:ext cx="8504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smtClean="0"/>
              <a:t>DETAIL </a:t>
            </a:r>
            <a:r>
              <a:rPr lang="ko-KR" altLang="en-US" sz="800" b="1" dirty="0" smtClean="0"/>
              <a:t>생성</a:t>
            </a:r>
            <a:endParaRPr lang="ko-KR" altLang="en-US" sz="8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5301960" y="1653620"/>
            <a:ext cx="8640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smtClean="0"/>
              <a:t>READY </a:t>
            </a:r>
            <a:r>
              <a:rPr lang="ko-KR" altLang="en-US" sz="800" b="1" dirty="0" smtClean="0"/>
              <a:t>완료</a:t>
            </a:r>
            <a:endParaRPr lang="ko-KR" altLang="en-US" sz="800" b="1" dirty="0"/>
          </a:p>
        </p:txBody>
      </p:sp>
      <p:cxnSp>
        <p:nvCxnSpPr>
          <p:cNvPr id="61" name="직선 연결선 60"/>
          <p:cNvCxnSpPr/>
          <p:nvPr/>
        </p:nvCxnSpPr>
        <p:spPr>
          <a:xfrm>
            <a:off x="8460432" y="1556792"/>
            <a:ext cx="0" cy="122413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H="1">
            <a:off x="4788024" y="2780928"/>
            <a:ext cx="36724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4788024" y="1700808"/>
            <a:ext cx="0" cy="10801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/>
          <p:nvPr/>
        </p:nvCxnSpPr>
        <p:spPr>
          <a:xfrm flipV="1">
            <a:off x="4788024" y="1484784"/>
            <a:ext cx="216024" cy="21602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C:\Users\aura9369\Desktop\20120313_장은진\06_Popup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737304" y="3212976"/>
            <a:ext cx="1259124" cy="839416"/>
          </a:xfrm>
          <a:prstGeom prst="rect">
            <a:avLst/>
          </a:prstGeom>
          <a:noFill/>
        </p:spPr>
      </p:pic>
      <p:cxnSp>
        <p:nvCxnSpPr>
          <p:cNvPr id="69" name="직선 연결선 68"/>
          <p:cNvCxnSpPr/>
          <p:nvPr/>
        </p:nvCxnSpPr>
        <p:spPr>
          <a:xfrm>
            <a:off x="4355976" y="1556792"/>
            <a:ext cx="0" cy="13681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/>
          <p:nvPr/>
        </p:nvCxnSpPr>
        <p:spPr>
          <a:xfrm>
            <a:off x="4355976" y="2924944"/>
            <a:ext cx="0" cy="1440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3995936" y="3016002"/>
            <a:ext cx="7920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SINGLE </a:t>
            </a:r>
            <a:r>
              <a:rPr lang="ko-KR" altLang="en-US" sz="800" b="1" dirty="0" smtClean="0"/>
              <a:t>진입</a:t>
            </a:r>
            <a:endParaRPr lang="ko-KR" altLang="en-US" sz="800" b="1" dirty="0"/>
          </a:p>
        </p:txBody>
      </p:sp>
      <p:cxnSp>
        <p:nvCxnSpPr>
          <p:cNvPr id="75" name="직선 화살표 연결선 74"/>
          <p:cNvCxnSpPr/>
          <p:nvPr/>
        </p:nvCxnSpPr>
        <p:spPr>
          <a:xfrm>
            <a:off x="6212944" y="2924944"/>
            <a:ext cx="0" cy="1440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7" name="Picture 13" descr="C:\Users\aura9369\Desktop\20120313_장은진\06_Popup_02_list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572491" y="3217928"/>
            <a:ext cx="1296145" cy="852127"/>
          </a:xfrm>
          <a:prstGeom prst="rect">
            <a:avLst/>
          </a:prstGeom>
          <a:noFill/>
        </p:spPr>
      </p:pic>
      <p:cxnSp>
        <p:nvCxnSpPr>
          <p:cNvPr id="84" name="직선 연결선 83"/>
          <p:cNvCxnSpPr/>
          <p:nvPr/>
        </p:nvCxnSpPr>
        <p:spPr>
          <a:xfrm>
            <a:off x="4355976" y="2924944"/>
            <a:ext cx="230425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5780896" y="3016002"/>
            <a:ext cx="9361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FRIENDLY </a:t>
            </a:r>
            <a:r>
              <a:rPr lang="ko-KR" altLang="en-US" sz="800" b="1" dirty="0" smtClean="0"/>
              <a:t>진입</a:t>
            </a:r>
            <a:endParaRPr lang="ko-KR" altLang="en-US" sz="800" b="1" dirty="0"/>
          </a:p>
        </p:txBody>
      </p:sp>
      <p:sp>
        <p:nvSpPr>
          <p:cNvPr id="86" name="TextBox 85"/>
          <p:cNvSpPr txBox="1"/>
          <p:nvPr/>
        </p:nvSpPr>
        <p:spPr>
          <a:xfrm>
            <a:off x="283270" y="4221668"/>
            <a:ext cx="1080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INV</a:t>
            </a:r>
            <a:r>
              <a:rPr lang="en-US" altLang="ko-KR" sz="800" b="1" dirty="0"/>
              <a:t>E</a:t>
            </a:r>
            <a:r>
              <a:rPr lang="en-US" altLang="ko-KR" sz="800" b="1" dirty="0" smtClean="0"/>
              <a:t>NTORY </a:t>
            </a:r>
            <a:r>
              <a:rPr lang="ko-KR" altLang="en-US" sz="800" b="1" dirty="0" smtClean="0"/>
              <a:t>진입</a:t>
            </a:r>
            <a:endParaRPr lang="ko-KR" altLang="en-US" sz="800" b="1" dirty="0"/>
          </a:p>
        </p:txBody>
      </p:sp>
      <p:sp>
        <p:nvSpPr>
          <p:cNvPr id="87" name="TextBox 86"/>
          <p:cNvSpPr txBox="1"/>
          <p:nvPr/>
        </p:nvSpPr>
        <p:spPr>
          <a:xfrm>
            <a:off x="2171880" y="4221088"/>
            <a:ext cx="648072" cy="21544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트레이</a:t>
            </a:r>
            <a:r>
              <a:rPr lang="ko-KR" altLang="en-US" sz="800" b="1" dirty="0"/>
              <a:t>너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2171880" y="4581128"/>
            <a:ext cx="648072" cy="21544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   장 인</a:t>
            </a:r>
            <a:endParaRPr lang="ko-KR" altLang="en-US" sz="800" b="1" dirty="0"/>
          </a:p>
        </p:txBody>
      </p:sp>
      <p:sp>
        <p:nvSpPr>
          <p:cNvPr id="89" name="TextBox 88"/>
          <p:cNvSpPr txBox="1"/>
          <p:nvPr/>
        </p:nvSpPr>
        <p:spPr>
          <a:xfrm>
            <a:off x="2171880" y="4941168"/>
            <a:ext cx="648072" cy="21544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 </a:t>
            </a:r>
            <a:r>
              <a:rPr lang="ko-KR" altLang="en-US" sz="800" b="1" dirty="0" smtClean="0"/>
              <a:t>투수코치</a:t>
            </a:r>
            <a:endParaRPr lang="ko-KR" altLang="en-US" sz="800" b="1" dirty="0"/>
          </a:p>
        </p:txBody>
      </p:sp>
      <p:sp>
        <p:nvSpPr>
          <p:cNvPr id="90" name="TextBox 89"/>
          <p:cNvSpPr txBox="1"/>
          <p:nvPr/>
        </p:nvSpPr>
        <p:spPr>
          <a:xfrm>
            <a:off x="2171880" y="5301208"/>
            <a:ext cx="648072" cy="21544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 </a:t>
            </a:r>
            <a:r>
              <a:rPr lang="ko-KR" altLang="en-US" sz="800" b="1" dirty="0" smtClean="0"/>
              <a:t>장외활</a:t>
            </a:r>
            <a:r>
              <a:rPr lang="ko-KR" altLang="en-US" sz="800" b="1" dirty="0"/>
              <a:t>동</a:t>
            </a:r>
          </a:p>
        </p:txBody>
      </p:sp>
      <p:cxnSp>
        <p:nvCxnSpPr>
          <p:cNvPr id="91" name="직선 화살표 연결선 90"/>
          <p:cNvCxnSpPr/>
          <p:nvPr/>
        </p:nvCxnSpPr>
        <p:spPr>
          <a:xfrm>
            <a:off x="2491720" y="4049240"/>
            <a:ext cx="0" cy="1440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3948116" y="4238741"/>
            <a:ext cx="864096" cy="21544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TOTAL</a:t>
            </a:r>
            <a:r>
              <a:rPr lang="ko-KR" altLang="en-US" sz="800" b="1" dirty="0" smtClean="0"/>
              <a:t> </a:t>
            </a:r>
            <a:r>
              <a:rPr lang="en-US" altLang="ko-KR" sz="800" b="1" dirty="0" smtClean="0"/>
              <a:t>PLAY</a:t>
            </a:r>
            <a:endParaRPr lang="ko-KR" altLang="en-US" sz="800" b="1" dirty="0"/>
          </a:p>
        </p:txBody>
      </p:sp>
      <p:sp>
        <p:nvSpPr>
          <p:cNvPr id="93" name="TextBox 92"/>
          <p:cNvSpPr txBox="1"/>
          <p:nvPr/>
        </p:nvSpPr>
        <p:spPr>
          <a:xfrm>
            <a:off x="3948116" y="4598781"/>
            <a:ext cx="864096" cy="21544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BETTER PLAY</a:t>
            </a:r>
            <a:endParaRPr lang="ko-KR" altLang="en-US" sz="800" b="1" dirty="0"/>
          </a:p>
        </p:txBody>
      </p:sp>
      <p:sp>
        <p:nvSpPr>
          <p:cNvPr id="94" name="TextBox 93"/>
          <p:cNvSpPr txBox="1"/>
          <p:nvPr/>
        </p:nvSpPr>
        <p:spPr>
          <a:xfrm>
            <a:off x="3916308" y="4958821"/>
            <a:ext cx="936104" cy="21544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PITCHER PLAY</a:t>
            </a:r>
            <a:endParaRPr lang="ko-KR" altLang="en-US" sz="800" b="1" dirty="0"/>
          </a:p>
        </p:txBody>
      </p:sp>
      <p:cxnSp>
        <p:nvCxnSpPr>
          <p:cNvPr id="95" name="직선 화살표 연결선 94"/>
          <p:cNvCxnSpPr/>
          <p:nvPr/>
        </p:nvCxnSpPr>
        <p:spPr>
          <a:xfrm>
            <a:off x="4348356" y="4066453"/>
            <a:ext cx="0" cy="1440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6156176" y="2924944"/>
            <a:ext cx="230425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/>
          <p:nvPr/>
        </p:nvCxnSpPr>
        <p:spPr>
          <a:xfrm>
            <a:off x="8460432" y="2924944"/>
            <a:ext cx="0" cy="1440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8172400" y="3140968"/>
            <a:ext cx="864096" cy="21544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OPTION </a:t>
            </a:r>
            <a:r>
              <a:rPr lang="ko-KR" altLang="en-US" sz="800" b="1" dirty="0" smtClean="0"/>
              <a:t>진입</a:t>
            </a:r>
            <a:endParaRPr lang="ko-KR" altLang="en-US" sz="800" b="1" dirty="0"/>
          </a:p>
        </p:txBody>
      </p:sp>
      <p:sp>
        <p:nvSpPr>
          <p:cNvPr id="99" name="타원 98"/>
          <p:cNvSpPr/>
          <p:nvPr/>
        </p:nvSpPr>
        <p:spPr>
          <a:xfrm>
            <a:off x="1649362" y="549916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/>
          <p:cNvSpPr txBox="1"/>
          <p:nvPr/>
        </p:nvSpPr>
        <p:spPr>
          <a:xfrm>
            <a:off x="1581572" y="533822"/>
            <a:ext cx="3600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/>
              <a:t>12</a:t>
            </a:r>
            <a:endParaRPr lang="ko-KR" altLang="en-US" sz="1100" b="1" dirty="0"/>
          </a:p>
        </p:txBody>
      </p:sp>
      <p:grpSp>
        <p:nvGrpSpPr>
          <p:cNvPr id="102" name="그룹 101"/>
          <p:cNvGrpSpPr/>
          <p:nvPr/>
        </p:nvGrpSpPr>
        <p:grpSpPr>
          <a:xfrm>
            <a:off x="4667760" y="500424"/>
            <a:ext cx="245714" cy="307777"/>
            <a:chOff x="653878" y="854526"/>
            <a:chExt cx="245714" cy="307777"/>
          </a:xfrm>
        </p:grpSpPr>
        <p:sp>
          <p:nvSpPr>
            <p:cNvPr id="103" name="타원 102"/>
            <p:cNvSpPr/>
            <p:nvPr/>
          </p:nvSpPr>
          <p:spPr>
            <a:xfrm>
              <a:off x="683568" y="908720"/>
              <a:ext cx="216024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</a:rPr>
                <a:t>4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653878" y="854526"/>
              <a:ext cx="21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b="1" dirty="0"/>
            </a:p>
          </p:txBody>
        </p:sp>
      </p:grpSp>
      <p:grpSp>
        <p:nvGrpSpPr>
          <p:cNvPr id="105" name="그룹 104"/>
          <p:cNvGrpSpPr/>
          <p:nvPr/>
        </p:nvGrpSpPr>
        <p:grpSpPr>
          <a:xfrm>
            <a:off x="6084920" y="494486"/>
            <a:ext cx="245714" cy="307777"/>
            <a:chOff x="653878" y="854526"/>
            <a:chExt cx="245714" cy="307777"/>
          </a:xfrm>
        </p:grpSpPr>
        <p:sp>
          <p:nvSpPr>
            <p:cNvPr id="106" name="타원 105"/>
            <p:cNvSpPr/>
            <p:nvPr/>
          </p:nvSpPr>
          <p:spPr>
            <a:xfrm>
              <a:off x="683568" y="908720"/>
              <a:ext cx="216024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653878" y="854526"/>
              <a:ext cx="21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/>
                <a:t>1</a:t>
              </a:r>
              <a:endParaRPr lang="ko-KR" altLang="en-US" sz="1400" b="1" dirty="0"/>
            </a:p>
          </p:txBody>
        </p:sp>
      </p:grpSp>
      <p:grpSp>
        <p:nvGrpSpPr>
          <p:cNvPr id="108" name="그룹 107"/>
          <p:cNvGrpSpPr/>
          <p:nvPr/>
        </p:nvGrpSpPr>
        <p:grpSpPr>
          <a:xfrm>
            <a:off x="7494638" y="506362"/>
            <a:ext cx="245714" cy="307777"/>
            <a:chOff x="653878" y="854526"/>
            <a:chExt cx="245714" cy="307777"/>
          </a:xfrm>
        </p:grpSpPr>
        <p:sp>
          <p:nvSpPr>
            <p:cNvPr id="109" name="타원 108"/>
            <p:cNvSpPr/>
            <p:nvPr/>
          </p:nvSpPr>
          <p:spPr>
            <a:xfrm>
              <a:off x="683568" y="908720"/>
              <a:ext cx="216024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653878" y="854526"/>
              <a:ext cx="21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/>
                <a:t>2</a:t>
              </a:r>
              <a:endParaRPr lang="ko-KR" altLang="en-US" sz="1400" b="1" dirty="0"/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3233538" y="492555"/>
            <a:ext cx="245714" cy="307777"/>
            <a:chOff x="653878" y="854526"/>
            <a:chExt cx="245714" cy="307777"/>
          </a:xfrm>
        </p:grpSpPr>
        <p:sp>
          <p:nvSpPr>
            <p:cNvPr id="112" name="타원 111"/>
            <p:cNvSpPr/>
            <p:nvPr/>
          </p:nvSpPr>
          <p:spPr>
            <a:xfrm>
              <a:off x="683568" y="908720"/>
              <a:ext cx="216024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653878" y="854526"/>
              <a:ext cx="21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/>
                <a:t>5</a:t>
              </a:r>
              <a:endParaRPr lang="ko-KR" altLang="en-US" sz="1400" b="1" dirty="0"/>
            </a:p>
          </p:txBody>
        </p:sp>
      </p:grpSp>
      <p:sp>
        <p:nvSpPr>
          <p:cNvPr id="115" name="타원 114"/>
          <p:cNvSpPr/>
          <p:nvPr/>
        </p:nvSpPr>
        <p:spPr>
          <a:xfrm>
            <a:off x="1259632" y="3068960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7812360" y="6581809"/>
            <a:ext cx="1512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2012_04_05_</a:t>
            </a:r>
            <a:r>
              <a:rPr lang="ko-KR" altLang="en-US" sz="1100" dirty="0" smtClean="0"/>
              <a:t>김기준</a:t>
            </a:r>
            <a:endParaRPr lang="ko-KR" altLang="en-US" sz="1100" dirty="0"/>
          </a:p>
        </p:txBody>
      </p:sp>
      <p:sp>
        <p:nvSpPr>
          <p:cNvPr id="118" name="TextBox 117"/>
          <p:cNvSpPr txBox="1"/>
          <p:nvPr/>
        </p:nvSpPr>
        <p:spPr>
          <a:xfrm>
            <a:off x="0" y="0"/>
            <a:ext cx="1331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GAME </a:t>
            </a:r>
            <a:r>
              <a:rPr lang="ko-KR" altLang="en-US" sz="1400" dirty="0" smtClean="0"/>
              <a:t>진행도</a:t>
            </a:r>
            <a:endParaRPr lang="ko-KR" altLang="en-US" sz="1400" dirty="0"/>
          </a:p>
        </p:txBody>
      </p:sp>
      <p:grpSp>
        <p:nvGrpSpPr>
          <p:cNvPr id="119" name="그룹 118"/>
          <p:cNvGrpSpPr/>
          <p:nvPr/>
        </p:nvGrpSpPr>
        <p:grpSpPr>
          <a:xfrm>
            <a:off x="1259632" y="4201343"/>
            <a:ext cx="245714" cy="307777"/>
            <a:chOff x="653878" y="854526"/>
            <a:chExt cx="245714" cy="307777"/>
          </a:xfrm>
        </p:grpSpPr>
        <p:sp>
          <p:nvSpPr>
            <p:cNvPr id="120" name="타원 119"/>
            <p:cNvSpPr/>
            <p:nvPr/>
          </p:nvSpPr>
          <p:spPr>
            <a:xfrm>
              <a:off x="683568" y="908720"/>
              <a:ext cx="216024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653878" y="854526"/>
              <a:ext cx="21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/>
                <a:t>7</a:t>
              </a:r>
              <a:endParaRPr lang="ko-KR" altLang="en-US" sz="1400" b="1" dirty="0"/>
            </a:p>
          </p:txBody>
        </p:sp>
      </p:grpSp>
      <p:cxnSp>
        <p:nvCxnSpPr>
          <p:cNvPr id="123" name="직선 화살표 연결선 122"/>
          <p:cNvCxnSpPr/>
          <p:nvPr/>
        </p:nvCxnSpPr>
        <p:spPr>
          <a:xfrm flipV="1">
            <a:off x="4355976" y="1506729"/>
            <a:ext cx="0" cy="1440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/>
          <p:nvPr/>
        </p:nvCxnSpPr>
        <p:spPr>
          <a:xfrm flipV="1">
            <a:off x="4211960" y="1506729"/>
            <a:ext cx="0" cy="1440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/>
          <p:nvPr/>
        </p:nvCxnSpPr>
        <p:spPr>
          <a:xfrm flipH="1">
            <a:off x="4824599" y="1052736"/>
            <a:ext cx="216024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2411760" y="-27384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--</a:t>
            </a:r>
            <a:r>
              <a:rPr lang="ko-KR" altLang="en-US" sz="400" dirty="0" smtClean="0"/>
              <a:t>닉네임</a:t>
            </a:r>
            <a:r>
              <a:rPr lang="en-US" altLang="ko-KR" sz="400" dirty="0" smtClean="0"/>
              <a:t>, </a:t>
            </a:r>
            <a:r>
              <a:rPr lang="ko-KR" altLang="en-US" sz="400" dirty="0" smtClean="0"/>
              <a:t>이니셜</a:t>
            </a:r>
            <a:r>
              <a:rPr lang="en-US" altLang="ko-KR" sz="400" dirty="0" smtClean="0"/>
              <a:t>, </a:t>
            </a:r>
            <a:r>
              <a:rPr lang="ko-KR" altLang="en-US" sz="400" dirty="0" smtClean="0"/>
              <a:t>나이</a:t>
            </a:r>
            <a:r>
              <a:rPr lang="en-US" altLang="ko-KR" sz="400" dirty="0" smtClean="0"/>
              <a:t>, </a:t>
            </a:r>
            <a:r>
              <a:rPr lang="ko-KR" altLang="en-US" sz="400" dirty="0" smtClean="0"/>
              <a:t>지역</a:t>
            </a:r>
            <a:r>
              <a:rPr lang="en-US" altLang="ko-KR" sz="400" dirty="0" smtClean="0"/>
              <a:t>, </a:t>
            </a:r>
            <a:r>
              <a:rPr lang="ko-KR" altLang="en-US" sz="400" dirty="0" err="1" smtClean="0"/>
              <a:t>등번호</a:t>
            </a:r>
            <a:r>
              <a:rPr lang="en-US" altLang="ko-KR" sz="400" dirty="0" smtClean="0"/>
              <a:t>, </a:t>
            </a:r>
            <a:r>
              <a:rPr lang="ko-KR" altLang="en-US" sz="400" dirty="0" smtClean="0"/>
              <a:t>좌우선택</a:t>
            </a:r>
            <a:r>
              <a:rPr lang="en-US" altLang="ko-KR" sz="400" dirty="0" smtClean="0"/>
              <a:t>, </a:t>
            </a:r>
            <a:r>
              <a:rPr lang="ko-KR" altLang="en-US" sz="400" dirty="0" err="1" smtClean="0"/>
              <a:t>타자폼</a:t>
            </a:r>
            <a:r>
              <a:rPr lang="en-US" altLang="ko-KR" sz="400" dirty="0" smtClean="0"/>
              <a:t>, </a:t>
            </a:r>
            <a:r>
              <a:rPr lang="ko-KR" altLang="en-US" sz="400" dirty="0" err="1" smtClean="0"/>
              <a:t>투수폼</a:t>
            </a:r>
            <a:r>
              <a:rPr lang="en-US" altLang="ko-KR" sz="400" dirty="0" smtClean="0"/>
              <a:t>, </a:t>
            </a:r>
            <a:r>
              <a:rPr lang="ko-KR" altLang="en-US" sz="400" dirty="0" smtClean="0"/>
              <a:t>기본 변화구</a:t>
            </a:r>
            <a:r>
              <a:rPr lang="en-US" altLang="ko-KR" sz="400" dirty="0" smtClean="0"/>
              <a:t>, </a:t>
            </a:r>
            <a:r>
              <a:rPr lang="ko-KR" altLang="en-US" sz="400" dirty="0" smtClean="0"/>
              <a:t>타자 특수능력</a:t>
            </a:r>
            <a:r>
              <a:rPr lang="en-US" altLang="ko-KR" sz="400" dirty="0" smtClean="0"/>
              <a:t>, </a:t>
            </a:r>
            <a:r>
              <a:rPr lang="ko-KR" altLang="en-US" sz="400" dirty="0" smtClean="0"/>
              <a:t>투수특수능력</a:t>
            </a:r>
            <a:r>
              <a:rPr lang="en-US" altLang="ko-KR" sz="400" dirty="0" smtClean="0"/>
              <a:t>--</a:t>
            </a:r>
            <a:r>
              <a:rPr lang="ko-KR" altLang="en-US" sz="400" dirty="0" smtClean="0"/>
              <a:t> 선택 가능</a:t>
            </a:r>
            <a:endParaRPr lang="en-US" altLang="ko-KR" sz="400" dirty="0" smtClean="0"/>
          </a:p>
        </p:txBody>
      </p:sp>
      <p:sp>
        <p:nvSpPr>
          <p:cNvPr id="125" name="TextBox 124"/>
          <p:cNvSpPr txBox="1"/>
          <p:nvPr/>
        </p:nvSpPr>
        <p:spPr>
          <a:xfrm>
            <a:off x="3684094" y="-27384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--</a:t>
            </a:r>
            <a:r>
              <a:rPr lang="ko-KR" altLang="en-US" sz="400" dirty="0" smtClean="0"/>
              <a:t>매치게임</a:t>
            </a:r>
            <a:r>
              <a:rPr lang="en-US" altLang="ko-KR" sz="400" dirty="0" smtClean="0"/>
              <a:t>, </a:t>
            </a:r>
            <a:r>
              <a:rPr lang="ko-KR" altLang="en-US" sz="400" dirty="0" err="1" smtClean="0"/>
              <a:t>싱글게임</a:t>
            </a:r>
            <a:r>
              <a:rPr lang="en-US" altLang="ko-KR" sz="400" dirty="0" smtClean="0"/>
              <a:t>, </a:t>
            </a:r>
            <a:r>
              <a:rPr lang="ko-KR" altLang="en-US" sz="400" dirty="0" err="1" smtClean="0"/>
              <a:t>프랜들리</a:t>
            </a:r>
            <a:r>
              <a:rPr lang="ko-KR" altLang="en-US" sz="400" dirty="0" smtClean="0"/>
              <a:t> 게임</a:t>
            </a:r>
            <a:r>
              <a:rPr lang="en-US" altLang="ko-KR" sz="400" dirty="0" smtClean="0"/>
              <a:t>, SHOP, UPGRADE, OPTION, PP, NEWS, </a:t>
            </a:r>
            <a:r>
              <a:rPr lang="ko-KR" altLang="en-US" sz="400" dirty="0" smtClean="0"/>
              <a:t>팀 편성</a:t>
            </a:r>
            <a:r>
              <a:rPr lang="en-US" altLang="ko-KR" sz="400" dirty="0" smtClean="0"/>
              <a:t>, </a:t>
            </a:r>
            <a:r>
              <a:rPr lang="ko-KR" altLang="en-US" sz="400" dirty="0" smtClean="0"/>
              <a:t>선택투수타자보기</a:t>
            </a:r>
            <a:r>
              <a:rPr lang="en-US" altLang="ko-KR" sz="400" dirty="0" smtClean="0"/>
              <a:t>, </a:t>
            </a:r>
            <a:r>
              <a:rPr lang="ko-KR" altLang="en-US" sz="400" dirty="0" smtClean="0"/>
              <a:t>해당선수정보보기</a:t>
            </a:r>
            <a:r>
              <a:rPr lang="en-US" altLang="ko-KR" sz="400" dirty="0" smtClean="0"/>
              <a:t>–</a:t>
            </a:r>
            <a:r>
              <a:rPr lang="ko-KR" altLang="en-US" sz="400" dirty="0" smtClean="0"/>
              <a:t> </a:t>
            </a:r>
            <a:endParaRPr lang="en-US" altLang="ko-KR" sz="400" dirty="0" smtClean="0"/>
          </a:p>
          <a:p>
            <a:endParaRPr lang="en-US" altLang="ko-KR" sz="400" dirty="0" smtClean="0"/>
          </a:p>
          <a:p>
            <a:r>
              <a:rPr lang="en-US" altLang="ko-KR" sz="400" dirty="0" smtClean="0">
                <a:solidFill>
                  <a:srgbClr val="FF0000"/>
                </a:solidFill>
              </a:rPr>
              <a:t>--</a:t>
            </a:r>
            <a:r>
              <a:rPr lang="ko-KR" altLang="en-US" sz="400" dirty="0" smtClean="0">
                <a:solidFill>
                  <a:srgbClr val="FF0000"/>
                </a:solidFill>
              </a:rPr>
              <a:t>팀 편성 화면</a:t>
            </a:r>
            <a:r>
              <a:rPr lang="en-US" altLang="ko-KR" sz="400" dirty="0" smtClean="0">
                <a:solidFill>
                  <a:srgbClr val="FF0000"/>
                </a:solidFill>
              </a:rPr>
              <a:t>(</a:t>
            </a:r>
            <a:r>
              <a:rPr lang="ko-KR" altLang="en-US" sz="400" dirty="0" smtClean="0">
                <a:solidFill>
                  <a:srgbClr val="FF0000"/>
                </a:solidFill>
              </a:rPr>
              <a:t>보유선수 </a:t>
            </a:r>
            <a:r>
              <a:rPr lang="en-US" altLang="ko-KR" sz="400" dirty="0" smtClean="0">
                <a:solidFill>
                  <a:srgbClr val="FF0000"/>
                </a:solidFill>
              </a:rPr>
              <a:t>VIEW, INVENTORY)</a:t>
            </a:r>
            <a:r>
              <a:rPr lang="ko-KR" altLang="en-US" sz="400" dirty="0" smtClean="0">
                <a:solidFill>
                  <a:srgbClr val="FF0000"/>
                </a:solidFill>
              </a:rPr>
              <a:t> 추가 요망</a:t>
            </a:r>
            <a:r>
              <a:rPr lang="en-US" altLang="ko-KR" sz="400" dirty="0" smtClean="0">
                <a:solidFill>
                  <a:srgbClr val="FF0000"/>
                </a:solidFill>
              </a:rPr>
              <a:t>—</a:t>
            </a:r>
          </a:p>
          <a:p>
            <a:r>
              <a:rPr lang="en-US" altLang="ko-KR" sz="400" dirty="0" smtClean="0">
                <a:solidFill>
                  <a:srgbClr val="FF0000"/>
                </a:solidFill>
              </a:rPr>
              <a:t>--</a:t>
            </a:r>
            <a:r>
              <a:rPr lang="ko-KR" altLang="en-US" sz="400" dirty="0" smtClean="0">
                <a:solidFill>
                  <a:srgbClr val="FF0000"/>
                </a:solidFill>
              </a:rPr>
              <a:t>메인 화면에서는 팀으로 선택된 선수만 </a:t>
            </a:r>
            <a:r>
              <a:rPr lang="en-US" altLang="ko-KR" sz="400" dirty="0" smtClean="0">
                <a:solidFill>
                  <a:srgbClr val="FF0000"/>
                </a:solidFill>
              </a:rPr>
              <a:t>VIEW--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5220072" y="-27384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--</a:t>
            </a:r>
            <a:r>
              <a:rPr lang="ko-KR" altLang="en-US" sz="400" dirty="0" smtClean="0"/>
              <a:t>보유타자투수선택</a:t>
            </a:r>
            <a:r>
              <a:rPr lang="en-US" altLang="ko-KR" sz="400" dirty="0" smtClean="0"/>
              <a:t>, READY</a:t>
            </a:r>
            <a:r>
              <a:rPr lang="ko-KR" altLang="en-US" sz="400" dirty="0" smtClean="0"/>
              <a:t>선택가능</a:t>
            </a:r>
            <a:r>
              <a:rPr lang="en-US" altLang="ko-KR" sz="400" dirty="0" smtClean="0"/>
              <a:t>, </a:t>
            </a:r>
            <a:r>
              <a:rPr lang="ko-KR" altLang="en-US" sz="400" dirty="0" smtClean="0"/>
              <a:t>선수정보 노출</a:t>
            </a:r>
            <a:r>
              <a:rPr lang="en-US" altLang="ko-KR" sz="400" dirty="0" smtClean="0"/>
              <a:t>—</a:t>
            </a:r>
          </a:p>
          <a:p>
            <a:endParaRPr lang="en-US" altLang="ko-KR" sz="400" dirty="0" smtClean="0"/>
          </a:p>
          <a:p>
            <a:r>
              <a:rPr lang="en-US" altLang="ko-KR" sz="400" dirty="0" smtClean="0">
                <a:solidFill>
                  <a:srgbClr val="FF0000"/>
                </a:solidFill>
              </a:rPr>
              <a:t>--SHOP, UPGRADE, OPTION, PP, HOME </a:t>
            </a:r>
            <a:r>
              <a:rPr lang="ko-KR" altLang="en-US" sz="400" dirty="0" smtClean="0">
                <a:solidFill>
                  <a:srgbClr val="FF0000"/>
                </a:solidFill>
              </a:rPr>
              <a:t>필요 없음</a:t>
            </a:r>
            <a:r>
              <a:rPr lang="en-US" altLang="ko-KR" sz="400" dirty="0" smtClean="0">
                <a:solidFill>
                  <a:srgbClr val="FF0000"/>
                </a:solidFill>
              </a:rPr>
              <a:t>—</a:t>
            </a:r>
          </a:p>
          <a:p>
            <a:r>
              <a:rPr lang="en-US" altLang="ko-KR" sz="400" dirty="0" smtClean="0">
                <a:solidFill>
                  <a:srgbClr val="FF0000"/>
                </a:solidFill>
              </a:rPr>
              <a:t>--</a:t>
            </a:r>
            <a:r>
              <a:rPr lang="ko-KR" altLang="en-US" sz="400" dirty="0" smtClean="0">
                <a:solidFill>
                  <a:srgbClr val="FF0000"/>
                </a:solidFill>
              </a:rPr>
              <a:t>보유 선수 변경 불가</a:t>
            </a:r>
            <a:r>
              <a:rPr lang="en-US" altLang="ko-KR" sz="400" dirty="0" smtClean="0">
                <a:solidFill>
                  <a:srgbClr val="FF0000"/>
                </a:solidFill>
              </a:rPr>
              <a:t>--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7956376" y="-27384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--</a:t>
            </a:r>
            <a:r>
              <a:rPr lang="ko-KR" altLang="en-US" sz="400" dirty="0" smtClean="0"/>
              <a:t>타자 득점 홈런</a:t>
            </a:r>
            <a:r>
              <a:rPr lang="en-US" altLang="ko-KR" sz="400" dirty="0" smtClean="0"/>
              <a:t>, </a:t>
            </a:r>
            <a:r>
              <a:rPr lang="ko-KR" altLang="en-US" sz="400" dirty="0" smtClean="0"/>
              <a:t>투수 </a:t>
            </a:r>
            <a:r>
              <a:rPr lang="ko-KR" altLang="en-US" sz="400" dirty="0" err="1" smtClean="0"/>
              <a:t>탈삼진</a:t>
            </a:r>
            <a:r>
              <a:rPr lang="ko-KR" altLang="en-US" sz="400" dirty="0" smtClean="0"/>
              <a:t> 실점</a:t>
            </a:r>
            <a:r>
              <a:rPr lang="en-US" altLang="ko-KR" sz="400" dirty="0" smtClean="0"/>
              <a:t>, </a:t>
            </a:r>
            <a:r>
              <a:rPr lang="ko-KR" altLang="en-US" sz="400" dirty="0" smtClean="0"/>
              <a:t>경험치</a:t>
            </a:r>
            <a:r>
              <a:rPr lang="en-US" altLang="ko-KR" sz="400" dirty="0" smtClean="0"/>
              <a:t>, </a:t>
            </a:r>
            <a:r>
              <a:rPr lang="ko-KR" altLang="en-US" sz="400" dirty="0" smtClean="0"/>
              <a:t>게임 머니</a:t>
            </a:r>
            <a:r>
              <a:rPr lang="en-US" altLang="ko-KR" sz="400" dirty="0" smtClean="0"/>
              <a:t>, </a:t>
            </a:r>
            <a:r>
              <a:rPr lang="ko-KR" altLang="en-US" sz="400" dirty="0" smtClean="0"/>
              <a:t>획득 아이템 표시</a:t>
            </a:r>
            <a:r>
              <a:rPr lang="en-US" altLang="ko-KR" sz="400" dirty="0" smtClean="0"/>
              <a:t>--</a:t>
            </a:r>
            <a:endParaRPr lang="en-US" altLang="ko-KR" sz="400" dirty="0" smtClean="0">
              <a:solidFill>
                <a:srgbClr val="FF0000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7164288" y="3140968"/>
            <a:ext cx="792088" cy="21544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/>
              <a:t>팀셋팅</a:t>
            </a:r>
            <a:r>
              <a:rPr lang="en-US" altLang="ko-KR" sz="800" b="1" dirty="0" smtClean="0"/>
              <a:t> </a:t>
            </a:r>
            <a:r>
              <a:rPr lang="ko-KR" altLang="en-US" sz="800" b="1" dirty="0" smtClean="0"/>
              <a:t>진입</a:t>
            </a:r>
            <a:endParaRPr lang="ko-KR" altLang="en-US" sz="800" b="1" dirty="0"/>
          </a:p>
        </p:txBody>
      </p:sp>
      <p:cxnSp>
        <p:nvCxnSpPr>
          <p:cNvPr id="130" name="직선 화살표 연결선 129"/>
          <p:cNvCxnSpPr/>
          <p:nvPr/>
        </p:nvCxnSpPr>
        <p:spPr>
          <a:xfrm>
            <a:off x="7524328" y="2924944"/>
            <a:ext cx="0" cy="1440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7092280" y="3429000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--</a:t>
            </a:r>
            <a:r>
              <a:rPr lang="ko-KR" altLang="en-US" sz="400" dirty="0" smtClean="0"/>
              <a:t>보유 타자 투수 선택</a:t>
            </a:r>
            <a:r>
              <a:rPr lang="en-US" altLang="ko-KR" sz="400" dirty="0" smtClean="0"/>
              <a:t>(</a:t>
            </a:r>
            <a:r>
              <a:rPr lang="ko-KR" altLang="en-US" sz="400" dirty="0" smtClean="0"/>
              <a:t>한 화면에 투타 동시에 </a:t>
            </a:r>
            <a:r>
              <a:rPr lang="en-US" altLang="ko-KR" sz="400" dirty="0" smtClean="0"/>
              <a:t>VIEW), </a:t>
            </a:r>
            <a:r>
              <a:rPr lang="ko-KR" altLang="en-US" sz="400" dirty="0" smtClean="0"/>
              <a:t>투타 양쪽에 모두 </a:t>
            </a:r>
            <a:r>
              <a:rPr lang="ko-KR" altLang="en-US" sz="400" dirty="0" err="1" smtClean="0"/>
              <a:t>인벤토리</a:t>
            </a:r>
            <a:r>
              <a:rPr lang="ko-KR" altLang="en-US" sz="400" dirty="0" smtClean="0"/>
              <a:t> 아이콘 있음</a:t>
            </a:r>
            <a:r>
              <a:rPr lang="en-US" altLang="ko-KR" sz="400" dirty="0" smtClean="0"/>
              <a:t>, </a:t>
            </a:r>
            <a:r>
              <a:rPr lang="ko-KR" altLang="en-US" sz="400" dirty="0" smtClean="0"/>
              <a:t>캐릭터마다 독립 </a:t>
            </a:r>
            <a:r>
              <a:rPr lang="ko-KR" altLang="en-US" sz="400" dirty="0" err="1" smtClean="0"/>
              <a:t>인벤토리</a:t>
            </a:r>
            <a:r>
              <a:rPr lang="ko-KR" altLang="en-US" sz="400" dirty="0" smtClean="0"/>
              <a:t> 가지고 있음</a:t>
            </a:r>
            <a:r>
              <a:rPr lang="en-US" altLang="ko-KR" sz="400" dirty="0" smtClean="0"/>
              <a:t>, </a:t>
            </a:r>
            <a:r>
              <a:rPr lang="ko-KR" altLang="en-US" sz="400" dirty="0" smtClean="0"/>
              <a:t>각 </a:t>
            </a:r>
            <a:r>
              <a:rPr lang="ko-KR" altLang="en-US" sz="400" dirty="0" err="1" smtClean="0"/>
              <a:t>인벤토리는</a:t>
            </a:r>
            <a:r>
              <a:rPr lang="ko-KR" altLang="en-US" sz="400" dirty="0" smtClean="0"/>
              <a:t> 귀속전의 </a:t>
            </a:r>
            <a:r>
              <a:rPr lang="ko-KR" altLang="en-US" sz="400" dirty="0" err="1" smtClean="0"/>
              <a:t>인벤토리가</a:t>
            </a:r>
            <a:r>
              <a:rPr lang="ko-KR" altLang="en-US" sz="400" dirty="0" smtClean="0"/>
              <a:t> 같이 딸려 있음</a:t>
            </a:r>
            <a:r>
              <a:rPr lang="en-US" altLang="ko-KR" sz="400" dirty="0" smtClean="0"/>
              <a:t>, --  </a:t>
            </a:r>
            <a:endParaRPr lang="en-US" altLang="ko-KR" sz="400" dirty="0" smtClean="0">
              <a:solidFill>
                <a:srgbClr val="FF0000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179512" y="2227511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--</a:t>
            </a:r>
            <a:r>
              <a:rPr lang="ko-KR" altLang="en-US" sz="400" dirty="0" smtClean="0"/>
              <a:t>아이템 분류</a:t>
            </a:r>
            <a:r>
              <a:rPr lang="en-US" altLang="ko-KR" sz="400" dirty="0" smtClean="0"/>
              <a:t>=</a:t>
            </a:r>
            <a:r>
              <a:rPr lang="ko-KR" altLang="en-US" sz="400" dirty="0" smtClean="0"/>
              <a:t>신상품</a:t>
            </a:r>
            <a:r>
              <a:rPr lang="en-US" altLang="ko-KR" sz="400" dirty="0" smtClean="0"/>
              <a:t>, </a:t>
            </a:r>
            <a:r>
              <a:rPr lang="ko-KR" altLang="en-US" sz="400" dirty="0" smtClean="0"/>
              <a:t>장비아이템</a:t>
            </a:r>
            <a:r>
              <a:rPr lang="en-US" altLang="ko-KR" sz="400" dirty="0" smtClean="0"/>
              <a:t>[</a:t>
            </a:r>
            <a:r>
              <a:rPr lang="ko-KR" altLang="en-US" sz="400" dirty="0" err="1" smtClean="0"/>
              <a:t>대분류</a:t>
            </a:r>
            <a:r>
              <a:rPr lang="en-US" altLang="ko-KR" sz="400" dirty="0" smtClean="0"/>
              <a:t>-(</a:t>
            </a:r>
            <a:r>
              <a:rPr lang="ko-KR" altLang="en-US" sz="400" dirty="0" smtClean="0"/>
              <a:t>투수</a:t>
            </a:r>
            <a:r>
              <a:rPr lang="en-US" altLang="ko-KR" sz="400" dirty="0" smtClean="0"/>
              <a:t>, </a:t>
            </a:r>
            <a:r>
              <a:rPr lang="ko-KR" altLang="en-US" sz="400" dirty="0" smtClean="0"/>
              <a:t>타자</a:t>
            </a:r>
            <a:r>
              <a:rPr lang="en-US" altLang="ko-KR" sz="400" dirty="0" smtClean="0"/>
              <a:t>),</a:t>
            </a:r>
            <a:r>
              <a:rPr lang="ko-KR" altLang="en-US" sz="400" dirty="0" smtClean="0"/>
              <a:t>소분류</a:t>
            </a:r>
            <a:r>
              <a:rPr lang="en-US" altLang="ko-KR" sz="400" dirty="0" smtClean="0"/>
              <a:t>(</a:t>
            </a:r>
            <a:r>
              <a:rPr lang="ko-KR" altLang="en-US" sz="400" dirty="0" smtClean="0"/>
              <a:t>방망이 공</a:t>
            </a:r>
            <a:r>
              <a:rPr lang="en-US" altLang="ko-KR" sz="400" dirty="0" smtClean="0"/>
              <a:t>, </a:t>
            </a:r>
            <a:r>
              <a:rPr lang="ko-KR" altLang="en-US" sz="400" dirty="0" smtClean="0"/>
              <a:t>모자 헬멧</a:t>
            </a:r>
            <a:r>
              <a:rPr lang="en-US" altLang="ko-KR" sz="400" dirty="0" smtClean="0"/>
              <a:t>, </a:t>
            </a:r>
            <a:r>
              <a:rPr lang="ko-KR" altLang="en-US" sz="400" dirty="0" smtClean="0"/>
              <a:t>글러브 장갑</a:t>
            </a:r>
            <a:r>
              <a:rPr lang="en-US" altLang="ko-KR" sz="400" dirty="0" smtClean="0"/>
              <a:t>, </a:t>
            </a:r>
            <a:r>
              <a:rPr lang="ko-KR" altLang="en-US" sz="400" dirty="0" smtClean="0"/>
              <a:t>상의 하의</a:t>
            </a:r>
            <a:r>
              <a:rPr lang="en-US" altLang="ko-KR" sz="400" dirty="0" smtClean="0"/>
              <a:t>, </a:t>
            </a:r>
            <a:r>
              <a:rPr lang="ko-KR" altLang="en-US" sz="400" dirty="0" smtClean="0"/>
              <a:t>신발</a:t>
            </a:r>
            <a:r>
              <a:rPr lang="en-US" altLang="ko-KR" sz="400" dirty="0" smtClean="0"/>
              <a:t>, </a:t>
            </a:r>
            <a:r>
              <a:rPr lang="ko-KR" altLang="en-US" sz="400" dirty="0" smtClean="0"/>
              <a:t>보호대</a:t>
            </a:r>
            <a:r>
              <a:rPr lang="en-US" altLang="ko-KR" sz="400" dirty="0" smtClean="0"/>
              <a:t>, </a:t>
            </a:r>
            <a:r>
              <a:rPr lang="ko-KR" altLang="en-US" sz="400" dirty="0" smtClean="0"/>
              <a:t>잡화</a:t>
            </a:r>
            <a:r>
              <a:rPr lang="en-US" altLang="ko-KR" sz="400" dirty="0" smtClean="0"/>
              <a:t>)], </a:t>
            </a:r>
            <a:r>
              <a:rPr lang="ko-KR" altLang="en-US" sz="400" dirty="0" smtClean="0"/>
              <a:t>강화아이템</a:t>
            </a:r>
            <a:r>
              <a:rPr lang="en-US" altLang="ko-KR" sz="400" dirty="0" smtClean="0"/>
              <a:t>, </a:t>
            </a:r>
            <a:r>
              <a:rPr lang="ko-KR" altLang="en-US" sz="400" dirty="0" smtClean="0"/>
              <a:t>소비아이템</a:t>
            </a:r>
            <a:r>
              <a:rPr lang="en-US" altLang="ko-KR" sz="400" dirty="0" smtClean="0"/>
              <a:t>--</a:t>
            </a:r>
          </a:p>
          <a:p>
            <a:endParaRPr lang="en-US" altLang="ko-KR" sz="400" dirty="0" smtClean="0"/>
          </a:p>
          <a:p>
            <a:r>
              <a:rPr lang="en-US" altLang="ko-KR" sz="400" dirty="0" smtClean="0">
                <a:solidFill>
                  <a:srgbClr val="FF0000"/>
                </a:solidFill>
              </a:rPr>
              <a:t>--</a:t>
            </a:r>
            <a:r>
              <a:rPr lang="ko-KR" altLang="en-US" sz="400" dirty="0" smtClean="0">
                <a:solidFill>
                  <a:srgbClr val="FF0000"/>
                </a:solidFill>
              </a:rPr>
              <a:t>타자와 투수 선택 따로 가능 하게 해야 함</a:t>
            </a:r>
            <a:r>
              <a:rPr lang="en-US" altLang="ko-KR" sz="400" dirty="0" smtClean="0">
                <a:solidFill>
                  <a:srgbClr val="FF0000"/>
                </a:solidFill>
              </a:rPr>
              <a:t>, </a:t>
            </a:r>
            <a:r>
              <a:rPr lang="ko-KR" altLang="en-US" sz="400" dirty="0" smtClean="0">
                <a:solidFill>
                  <a:srgbClr val="FF0000"/>
                </a:solidFill>
              </a:rPr>
              <a:t>선택된 </a:t>
            </a:r>
            <a:r>
              <a:rPr lang="ko-KR" altLang="en-US" sz="400" dirty="0" err="1" smtClean="0">
                <a:solidFill>
                  <a:srgbClr val="FF0000"/>
                </a:solidFill>
              </a:rPr>
              <a:t>직군의</a:t>
            </a:r>
            <a:r>
              <a:rPr lang="ko-KR" altLang="en-US" sz="400" dirty="0" smtClean="0">
                <a:solidFill>
                  <a:srgbClr val="FF0000"/>
                </a:solidFill>
              </a:rPr>
              <a:t> 보유 선수들을 볼 수 있어야 함</a:t>
            </a:r>
            <a:r>
              <a:rPr lang="en-US" altLang="ko-KR" sz="400" dirty="0" smtClean="0">
                <a:solidFill>
                  <a:srgbClr val="FF0000"/>
                </a:solidFill>
              </a:rPr>
              <a:t>, </a:t>
            </a:r>
            <a:r>
              <a:rPr lang="ko-KR" altLang="en-US" sz="400" dirty="0" smtClean="0">
                <a:solidFill>
                  <a:srgbClr val="FF0000"/>
                </a:solidFill>
              </a:rPr>
              <a:t>입어보기</a:t>
            </a:r>
            <a:r>
              <a:rPr lang="en-US" altLang="ko-KR" sz="400" dirty="0" smtClean="0">
                <a:solidFill>
                  <a:srgbClr val="FF0000"/>
                </a:solidFill>
              </a:rPr>
              <a:t> </a:t>
            </a:r>
            <a:r>
              <a:rPr lang="ko-KR" altLang="en-US" sz="400" dirty="0" smtClean="0">
                <a:solidFill>
                  <a:srgbClr val="FF0000"/>
                </a:solidFill>
              </a:rPr>
              <a:t>필요</a:t>
            </a:r>
            <a:r>
              <a:rPr lang="en-US" altLang="ko-KR" sz="400" dirty="0" smtClean="0">
                <a:solidFill>
                  <a:srgbClr val="FF0000"/>
                </a:solidFill>
              </a:rPr>
              <a:t>, </a:t>
            </a:r>
            <a:r>
              <a:rPr lang="ko-KR" altLang="en-US" sz="400" dirty="0" smtClean="0">
                <a:solidFill>
                  <a:srgbClr val="FF0000"/>
                </a:solidFill>
              </a:rPr>
              <a:t>결재하기 필요</a:t>
            </a:r>
            <a:r>
              <a:rPr lang="en-US" altLang="ko-KR" sz="400" dirty="0" smtClean="0">
                <a:solidFill>
                  <a:srgbClr val="FF0000"/>
                </a:solidFill>
              </a:rPr>
              <a:t>, </a:t>
            </a:r>
            <a:r>
              <a:rPr lang="ko-KR" altLang="en-US" sz="400" dirty="0" smtClean="0">
                <a:solidFill>
                  <a:srgbClr val="FF0000"/>
                </a:solidFill>
              </a:rPr>
              <a:t>각 </a:t>
            </a:r>
            <a:r>
              <a:rPr lang="ko-KR" altLang="en-US" sz="400" dirty="0" err="1" smtClean="0">
                <a:solidFill>
                  <a:srgbClr val="FF0000"/>
                </a:solidFill>
              </a:rPr>
              <a:t>체형별</a:t>
            </a:r>
            <a:r>
              <a:rPr lang="ko-KR" altLang="en-US" sz="400" dirty="0" smtClean="0">
                <a:solidFill>
                  <a:srgbClr val="FF0000"/>
                </a:solidFill>
              </a:rPr>
              <a:t> 보기 버튼 필요</a:t>
            </a:r>
            <a:r>
              <a:rPr lang="en-US" altLang="ko-KR" sz="400" dirty="0" smtClean="0">
                <a:solidFill>
                  <a:srgbClr val="FF0000"/>
                </a:solidFill>
              </a:rPr>
              <a:t>, </a:t>
            </a:r>
            <a:r>
              <a:rPr lang="ko-KR" altLang="en-US" sz="400" dirty="0" smtClean="0">
                <a:solidFill>
                  <a:srgbClr val="FF0000"/>
                </a:solidFill>
              </a:rPr>
              <a:t>각 아이템 마다</a:t>
            </a:r>
            <a:r>
              <a:rPr lang="en-US" altLang="ko-KR" sz="400" dirty="0" smtClean="0">
                <a:solidFill>
                  <a:srgbClr val="FF0000"/>
                </a:solidFill>
              </a:rPr>
              <a:t>, </a:t>
            </a:r>
            <a:r>
              <a:rPr lang="ko-KR" altLang="en-US" sz="400" dirty="0" smtClean="0">
                <a:solidFill>
                  <a:srgbClr val="FF0000"/>
                </a:solidFill>
              </a:rPr>
              <a:t>투수와 타자를 구분 하게 해주는 표식이 필요</a:t>
            </a:r>
            <a:r>
              <a:rPr lang="en-US" altLang="ko-KR" sz="400" dirty="0" smtClean="0">
                <a:solidFill>
                  <a:srgbClr val="FF0000"/>
                </a:solidFill>
              </a:rPr>
              <a:t>(ex : </a:t>
            </a:r>
            <a:r>
              <a:rPr lang="ko-KR" altLang="en-US" sz="400" dirty="0" smtClean="0">
                <a:solidFill>
                  <a:srgbClr val="FF0000"/>
                </a:solidFill>
              </a:rPr>
              <a:t>색깔</a:t>
            </a:r>
            <a:r>
              <a:rPr lang="en-US" altLang="ko-KR" sz="400" dirty="0" smtClean="0">
                <a:solidFill>
                  <a:srgbClr val="FF0000"/>
                </a:solidFill>
              </a:rPr>
              <a:t>)--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2843808" y="4254649"/>
            <a:ext cx="79208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--</a:t>
            </a:r>
            <a:r>
              <a:rPr lang="ko-KR" altLang="en-US" sz="400" dirty="0" smtClean="0"/>
              <a:t>오픈 제외</a:t>
            </a:r>
            <a:r>
              <a:rPr lang="en-US" altLang="ko-KR" sz="400" dirty="0" smtClean="0"/>
              <a:t>-- </a:t>
            </a:r>
            <a:endParaRPr lang="en-US" altLang="ko-KR" sz="400" dirty="0" smtClean="0">
              <a:solidFill>
                <a:srgbClr val="FF0000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2843808" y="5329783"/>
            <a:ext cx="79208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--</a:t>
            </a:r>
            <a:r>
              <a:rPr lang="ko-KR" altLang="en-US" sz="400" dirty="0" smtClean="0"/>
              <a:t>오픈 제외</a:t>
            </a:r>
            <a:r>
              <a:rPr lang="en-US" altLang="ko-KR" sz="400" dirty="0" smtClean="0"/>
              <a:t>-- </a:t>
            </a:r>
            <a:endParaRPr lang="en-US" altLang="ko-KR" sz="400" dirty="0" smtClean="0">
              <a:solidFill>
                <a:srgbClr val="FF0000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2843808" y="4609703"/>
            <a:ext cx="86409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--</a:t>
            </a:r>
            <a:r>
              <a:rPr lang="ko-KR" altLang="en-US" sz="400" dirty="0" smtClean="0"/>
              <a:t>오픈</a:t>
            </a:r>
            <a:r>
              <a:rPr lang="en-US" altLang="ko-KR" sz="400" dirty="0" smtClean="0"/>
              <a:t>(</a:t>
            </a:r>
            <a:r>
              <a:rPr lang="ko-KR" altLang="en-US" sz="400" dirty="0" smtClean="0"/>
              <a:t>아이템 업그레이드</a:t>
            </a:r>
            <a:r>
              <a:rPr lang="en-US" altLang="ko-KR" sz="400" dirty="0" smtClean="0"/>
              <a:t>)--</a:t>
            </a:r>
            <a:r>
              <a:rPr lang="ko-KR" altLang="en-US" sz="400" dirty="0" smtClean="0"/>
              <a:t> </a:t>
            </a:r>
            <a:endParaRPr lang="en-US" altLang="ko-KR" sz="400" dirty="0" smtClean="0">
              <a:solidFill>
                <a:srgbClr val="FF0000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2843808" y="4966568"/>
            <a:ext cx="7920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--</a:t>
            </a:r>
            <a:r>
              <a:rPr lang="ko-KR" altLang="en-US" sz="400" dirty="0" smtClean="0"/>
              <a:t>오픈</a:t>
            </a:r>
            <a:r>
              <a:rPr lang="en-US" altLang="ko-KR" sz="400" dirty="0" smtClean="0"/>
              <a:t>(</a:t>
            </a:r>
            <a:r>
              <a:rPr lang="ko-KR" altLang="en-US" sz="400" dirty="0" smtClean="0">
                <a:solidFill>
                  <a:srgbClr val="FF0000"/>
                </a:solidFill>
              </a:rPr>
              <a:t>변화구 업그레이드</a:t>
            </a:r>
            <a:r>
              <a:rPr lang="en-US" altLang="ko-KR" sz="400" dirty="0" smtClean="0">
                <a:solidFill>
                  <a:srgbClr val="FF0000"/>
                </a:solidFill>
              </a:rPr>
              <a:t>&amp; </a:t>
            </a:r>
            <a:r>
              <a:rPr lang="ko-KR" altLang="en-US" sz="400" dirty="0" smtClean="0">
                <a:solidFill>
                  <a:srgbClr val="FF0000"/>
                </a:solidFill>
              </a:rPr>
              <a:t>변화구 설정</a:t>
            </a:r>
            <a:r>
              <a:rPr lang="en-US" altLang="ko-KR" sz="400" dirty="0" smtClean="0"/>
              <a:t>)-- </a:t>
            </a:r>
            <a:endParaRPr lang="en-US" altLang="ko-KR" sz="400" dirty="0" smtClean="0">
              <a:solidFill>
                <a:srgbClr val="FF0000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4822949" y="4625578"/>
            <a:ext cx="79208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--</a:t>
            </a:r>
            <a:r>
              <a:rPr lang="ko-KR" altLang="en-US" sz="400" dirty="0" smtClean="0"/>
              <a:t>오픈 제외</a:t>
            </a:r>
            <a:r>
              <a:rPr lang="en-US" altLang="ko-KR" sz="400" dirty="0" smtClean="0"/>
              <a:t>-- </a:t>
            </a:r>
            <a:endParaRPr lang="en-US" altLang="ko-KR" sz="400" dirty="0" smtClean="0">
              <a:solidFill>
                <a:srgbClr val="FF0000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4860032" y="4984601"/>
            <a:ext cx="79208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--</a:t>
            </a:r>
            <a:r>
              <a:rPr lang="ko-KR" altLang="en-US" sz="400" dirty="0" smtClean="0"/>
              <a:t>오픈 제외</a:t>
            </a:r>
            <a:r>
              <a:rPr lang="en-US" altLang="ko-KR" sz="400" dirty="0" smtClean="0"/>
              <a:t>-- </a:t>
            </a:r>
            <a:endParaRPr lang="en-US" altLang="ko-KR" sz="400" dirty="0" smtClean="0">
              <a:solidFill>
                <a:srgbClr val="FF0000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4813424" y="4264521"/>
            <a:ext cx="1270744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--</a:t>
            </a:r>
            <a:r>
              <a:rPr lang="ko-KR" altLang="en-US" sz="400" dirty="0" smtClean="0"/>
              <a:t>오픈</a:t>
            </a:r>
            <a:r>
              <a:rPr lang="en-US" altLang="ko-KR" sz="400" dirty="0" smtClean="0"/>
              <a:t>(</a:t>
            </a:r>
            <a:r>
              <a:rPr lang="ko-KR" altLang="en-US" sz="400" dirty="0" err="1" smtClean="0"/>
              <a:t>실글</a:t>
            </a:r>
            <a:r>
              <a:rPr lang="ko-KR" altLang="en-US" sz="400" dirty="0" smtClean="0"/>
              <a:t> 누르면 바로 </a:t>
            </a:r>
            <a:r>
              <a:rPr lang="ko-KR" altLang="en-US" sz="400" dirty="0" err="1" smtClean="0"/>
              <a:t>토탈</a:t>
            </a:r>
            <a:r>
              <a:rPr lang="ko-KR" altLang="en-US" sz="400" dirty="0" smtClean="0"/>
              <a:t> 플레이로 진입</a:t>
            </a:r>
            <a:r>
              <a:rPr lang="en-US" altLang="ko-KR" sz="400" dirty="0" smtClean="0"/>
              <a:t>--</a:t>
            </a:r>
            <a:r>
              <a:rPr lang="ko-KR" altLang="en-US" sz="400" dirty="0" smtClean="0"/>
              <a:t> </a:t>
            </a:r>
            <a:endParaRPr lang="en-US" altLang="ko-KR" sz="400" dirty="0" smtClean="0">
              <a:solidFill>
                <a:srgbClr val="FF0000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251520" y="5301208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dirty="0" smtClean="0"/>
              <a:t>--</a:t>
            </a:r>
            <a:r>
              <a:rPr lang="ko-KR" altLang="en-US" sz="400" dirty="0" err="1" smtClean="0"/>
              <a:t>인벤토리는</a:t>
            </a:r>
            <a:r>
              <a:rPr lang="ko-KR" altLang="en-US" sz="400" dirty="0" smtClean="0"/>
              <a:t> 결재 후 귀속전의 아이템을 보여주는 창이 하나 더 필요함</a:t>
            </a:r>
            <a:r>
              <a:rPr lang="en-US" altLang="ko-KR" sz="400" dirty="0" smtClean="0"/>
              <a:t>-- </a:t>
            </a:r>
          </a:p>
          <a:p>
            <a:r>
              <a:rPr lang="en-US" altLang="ko-KR" sz="400" dirty="0" smtClean="0"/>
              <a:t> </a:t>
            </a:r>
          </a:p>
          <a:p>
            <a:endParaRPr lang="en-US" altLang="ko-KR" sz="400" dirty="0" smtClean="0">
              <a:solidFill>
                <a:srgbClr val="FF0000"/>
              </a:solidFill>
            </a:endParaRPr>
          </a:p>
        </p:txBody>
      </p:sp>
      <p:grpSp>
        <p:nvGrpSpPr>
          <p:cNvPr id="135" name="그룹 134"/>
          <p:cNvGrpSpPr/>
          <p:nvPr/>
        </p:nvGrpSpPr>
        <p:grpSpPr>
          <a:xfrm>
            <a:off x="2987824" y="2996952"/>
            <a:ext cx="245714" cy="307777"/>
            <a:chOff x="653878" y="854526"/>
            <a:chExt cx="245714" cy="307777"/>
          </a:xfrm>
        </p:grpSpPr>
        <p:sp>
          <p:nvSpPr>
            <p:cNvPr id="144" name="타원 143"/>
            <p:cNvSpPr/>
            <p:nvPr/>
          </p:nvSpPr>
          <p:spPr>
            <a:xfrm>
              <a:off x="683568" y="908720"/>
              <a:ext cx="216024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653878" y="854526"/>
              <a:ext cx="21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/>
                <a:t>9</a:t>
              </a:r>
              <a:endParaRPr lang="ko-KR" altLang="en-US" sz="1400" b="1" dirty="0"/>
            </a:p>
          </p:txBody>
        </p:sp>
      </p:grpSp>
      <p:sp>
        <p:nvSpPr>
          <p:cNvPr id="147" name="타원 146"/>
          <p:cNvSpPr/>
          <p:nvPr/>
        </p:nvSpPr>
        <p:spPr>
          <a:xfrm>
            <a:off x="6747641" y="3055909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TextBox 147"/>
          <p:cNvSpPr txBox="1"/>
          <p:nvPr/>
        </p:nvSpPr>
        <p:spPr>
          <a:xfrm>
            <a:off x="6694136" y="304096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11</a:t>
            </a:r>
            <a:endParaRPr lang="ko-KR" altLang="en-US" sz="1000" b="1" dirty="0"/>
          </a:p>
        </p:txBody>
      </p:sp>
      <p:grpSp>
        <p:nvGrpSpPr>
          <p:cNvPr id="149" name="그룹 148"/>
          <p:cNvGrpSpPr/>
          <p:nvPr/>
        </p:nvGrpSpPr>
        <p:grpSpPr>
          <a:xfrm>
            <a:off x="7796959" y="2939233"/>
            <a:ext cx="245714" cy="307777"/>
            <a:chOff x="653878" y="854526"/>
            <a:chExt cx="245714" cy="307777"/>
          </a:xfrm>
        </p:grpSpPr>
        <p:sp>
          <p:nvSpPr>
            <p:cNvPr id="150" name="타원 149"/>
            <p:cNvSpPr/>
            <p:nvPr/>
          </p:nvSpPr>
          <p:spPr>
            <a:xfrm>
              <a:off x="683568" y="908720"/>
              <a:ext cx="216024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653878" y="854526"/>
              <a:ext cx="21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/>
                <a:t>6</a:t>
              </a:r>
              <a:endParaRPr lang="ko-KR" altLang="en-US" sz="1400" b="1" dirty="0"/>
            </a:p>
          </p:txBody>
        </p:sp>
      </p:grpSp>
      <p:sp>
        <p:nvSpPr>
          <p:cNvPr id="155" name="타원 154"/>
          <p:cNvSpPr/>
          <p:nvPr/>
        </p:nvSpPr>
        <p:spPr>
          <a:xfrm>
            <a:off x="4870672" y="3056479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TextBox 155"/>
          <p:cNvSpPr txBox="1"/>
          <p:nvPr/>
        </p:nvSpPr>
        <p:spPr>
          <a:xfrm>
            <a:off x="4802882" y="3040385"/>
            <a:ext cx="379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/>
              <a:t>10</a:t>
            </a:r>
            <a:endParaRPr lang="ko-KR" altLang="en-US" sz="1100" b="1" dirty="0"/>
          </a:p>
        </p:txBody>
      </p:sp>
      <p:sp>
        <p:nvSpPr>
          <p:cNvPr id="157" name="타원 156"/>
          <p:cNvSpPr/>
          <p:nvPr/>
        </p:nvSpPr>
        <p:spPr>
          <a:xfrm>
            <a:off x="8880325" y="2984471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TextBox 157"/>
          <p:cNvSpPr txBox="1"/>
          <p:nvPr/>
        </p:nvSpPr>
        <p:spPr>
          <a:xfrm>
            <a:off x="8812535" y="2968377"/>
            <a:ext cx="379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/>
              <a:t>13</a:t>
            </a:r>
            <a:endParaRPr lang="ko-KR" altLang="en-US" sz="1100" b="1" dirty="0"/>
          </a:p>
        </p:txBody>
      </p:sp>
      <p:sp>
        <p:nvSpPr>
          <p:cNvPr id="159" name="타원 158"/>
          <p:cNvSpPr/>
          <p:nvPr/>
        </p:nvSpPr>
        <p:spPr>
          <a:xfrm>
            <a:off x="683568" y="548680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TextBox 159"/>
          <p:cNvSpPr txBox="1"/>
          <p:nvPr/>
        </p:nvSpPr>
        <p:spPr>
          <a:xfrm>
            <a:off x="615778" y="532586"/>
            <a:ext cx="379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/>
              <a:t>14</a:t>
            </a:r>
            <a:endParaRPr lang="ko-KR" altLang="en-US" sz="1100" b="1" dirty="0"/>
          </a:p>
        </p:txBody>
      </p:sp>
      <p:grpSp>
        <p:nvGrpSpPr>
          <p:cNvPr id="131" name="그룹 130"/>
          <p:cNvGrpSpPr/>
          <p:nvPr/>
        </p:nvGrpSpPr>
        <p:grpSpPr>
          <a:xfrm>
            <a:off x="7884368" y="4509120"/>
            <a:ext cx="245714" cy="307777"/>
            <a:chOff x="653878" y="854526"/>
            <a:chExt cx="245714" cy="307777"/>
          </a:xfrm>
        </p:grpSpPr>
        <p:sp>
          <p:nvSpPr>
            <p:cNvPr id="132" name="타원 131"/>
            <p:cNvSpPr/>
            <p:nvPr/>
          </p:nvSpPr>
          <p:spPr>
            <a:xfrm>
              <a:off x="683568" y="908720"/>
              <a:ext cx="216024" cy="2160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1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653878" y="854526"/>
              <a:ext cx="21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b="1" dirty="0"/>
            </a:p>
          </p:txBody>
        </p:sp>
      </p:grpSp>
      <p:sp>
        <p:nvSpPr>
          <p:cNvPr id="152" name="TextBox 151"/>
          <p:cNvSpPr txBox="1"/>
          <p:nvPr/>
        </p:nvSpPr>
        <p:spPr>
          <a:xfrm>
            <a:off x="8094766" y="4569502"/>
            <a:ext cx="971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/>
              <a:t>구현 우선 순위</a:t>
            </a:r>
            <a:endParaRPr lang="ko-KR" altLang="en-US" sz="900" b="1" dirty="0"/>
          </a:p>
        </p:txBody>
      </p:sp>
      <p:pic>
        <p:nvPicPr>
          <p:cNvPr id="153" name="그림 3" descr="result1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878335" y="718984"/>
            <a:ext cx="1116633" cy="744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1" name="타원 160"/>
          <p:cNvSpPr/>
          <p:nvPr/>
        </p:nvSpPr>
        <p:spPr>
          <a:xfrm>
            <a:off x="8832700" y="564774"/>
            <a:ext cx="216024" cy="2160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TextBox 161"/>
          <p:cNvSpPr txBox="1"/>
          <p:nvPr/>
        </p:nvSpPr>
        <p:spPr>
          <a:xfrm>
            <a:off x="8793485" y="529630"/>
            <a:ext cx="37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16632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5. </a:t>
            </a:r>
            <a:r>
              <a:rPr lang="ko-KR" altLang="en-US" b="1" dirty="0" smtClean="0"/>
              <a:t>캐릭터 생성</a:t>
            </a:r>
            <a:r>
              <a:rPr lang="en-US" altLang="ko-KR" b="1" dirty="0" smtClean="0"/>
              <a:t> UI</a:t>
            </a:r>
            <a:r>
              <a:rPr lang="ko-KR" altLang="en-US" b="1" dirty="0" smtClean="0"/>
              <a:t> 정리</a:t>
            </a:r>
            <a:endParaRPr lang="ko-KR" altLang="en-US" b="1" dirty="0"/>
          </a:p>
        </p:txBody>
      </p:sp>
      <p:pic>
        <p:nvPicPr>
          <p:cNvPr id="5122" name="Picture 2" descr="C:\Users\aura9369\Desktop\20120313_장은진\02_character_creat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692697"/>
            <a:ext cx="4320480" cy="2880320"/>
          </a:xfrm>
          <a:prstGeom prst="rect">
            <a:avLst/>
          </a:prstGeom>
          <a:noFill/>
        </p:spPr>
      </p:pic>
      <p:pic>
        <p:nvPicPr>
          <p:cNvPr id="5123" name="Picture 3" descr="C:\Users\aura9369\Desktop\20120313_장은진\02_character_create_02_detai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5976" y="3645024"/>
            <a:ext cx="4607496" cy="3071664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2487960" y="1268760"/>
            <a:ext cx="2228056" cy="144016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9512" y="1988840"/>
            <a:ext cx="1080120" cy="648072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28167" y="2852936"/>
            <a:ext cx="1656184" cy="36004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139952" y="2708920"/>
            <a:ext cx="432048" cy="3600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5536" y="3313559"/>
            <a:ext cx="4032448" cy="2880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8" idx="3"/>
            <a:endCxn id="27" idx="1"/>
          </p:cNvCxnSpPr>
          <p:nvPr/>
        </p:nvCxnSpPr>
        <p:spPr>
          <a:xfrm flipV="1">
            <a:off x="1259632" y="851521"/>
            <a:ext cx="3960440" cy="1461355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7" idx="0"/>
            <a:endCxn id="28" idx="1"/>
          </p:cNvCxnSpPr>
          <p:nvPr/>
        </p:nvCxnSpPr>
        <p:spPr>
          <a:xfrm>
            <a:off x="3601988" y="1268760"/>
            <a:ext cx="2554188" cy="158825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9" idx="3"/>
            <a:endCxn id="31" idx="1"/>
          </p:cNvCxnSpPr>
          <p:nvPr/>
        </p:nvCxnSpPr>
        <p:spPr>
          <a:xfrm flipV="1">
            <a:off x="2584351" y="1736812"/>
            <a:ext cx="2491705" cy="1296144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1" idx="3"/>
            <a:endCxn id="34" idx="1"/>
          </p:cNvCxnSpPr>
          <p:nvPr/>
        </p:nvCxnSpPr>
        <p:spPr>
          <a:xfrm flipV="1">
            <a:off x="4427984" y="2374141"/>
            <a:ext cx="720080" cy="108343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220072" y="620688"/>
            <a:ext cx="3312368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FF0000"/>
                </a:solidFill>
              </a:rPr>
              <a:t>투수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타자 선택 삭제 요망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캐릭터 생성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UI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진입 전 캐릭터 선택 화면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 (</a:t>
            </a:r>
            <a:r>
              <a:rPr lang="ko-KR" altLang="en-US" sz="8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장</a:t>
            </a:r>
            <a:r>
              <a:rPr lang="ko-KR" altLang="en-US" sz="800" b="1" dirty="0" smtClean="0">
                <a:solidFill>
                  <a:srgbClr val="00B0F0"/>
                </a:solidFill>
              </a:rPr>
              <a:t>은진님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작업 이미지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-</a:t>
            </a:r>
            <a:r>
              <a:rPr lang="en-US" altLang="ko-KR" sz="800" b="1" dirty="0" smtClean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투수생성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타자생성 선택 후 진입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후 진입</a:t>
            </a:r>
            <a:endParaRPr lang="en-US" altLang="ko-KR" sz="800" b="1" dirty="0" smtClean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156176" y="1196752"/>
            <a:ext cx="273630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이름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이니셜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나이</a:t>
            </a:r>
            <a:r>
              <a:rPr lang="en-US" altLang="ko-KR" sz="800" dirty="0" smtClean="0"/>
              <a:t>-</a:t>
            </a:r>
            <a:r>
              <a:rPr lang="en-US" altLang="ko-KR" sz="800" dirty="0" smtClean="0">
                <a:sym typeface="Wingdings" pitchFamily="2" charset="2"/>
              </a:rPr>
              <a:t> POPUP - EX(</a:t>
            </a:r>
            <a:r>
              <a:rPr lang="ko-KR" altLang="en-US" sz="800" dirty="0" smtClean="0">
                <a:sym typeface="Wingdings" pitchFamily="2" charset="2"/>
              </a:rPr>
              <a:t>이름을 입력하세요</a:t>
            </a:r>
            <a:r>
              <a:rPr lang="en-US" altLang="ko-KR" sz="800" dirty="0" smtClean="0">
                <a:sym typeface="Wingdings" pitchFamily="2" charset="2"/>
              </a:rPr>
              <a:t>.)</a:t>
            </a:r>
          </a:p>
          <a:p>
            <a:r>
              <a:rPr lang="ko-KR" altLang="en-US" sz="800" dirty="0" smtClean="0"/>
              <a:t>출신지역</a:t>
            </a:r>
            <a:r>
              <a:rPr lang="en-US" altLang="ko-KR" sz="800" dirty="0" smtClean="0"/>
              <a:t>-</a:t>
            </a:r>
            <a:r>
              <a:rPr lang="en-US" altLang="ko-KR" sz="800" dirty="0" smtClean="0">
                <a:sym typeface="Wingdings" pitchFamily="2" charset="2"/>
              </a:rPr>
              <a:t> POPUP </a:t>
            </a:r>
            <a:r>
              <a:rPr lang="ko-KR" altLang="en-US" sz="800" dirty="0" smtClean="0">
                <a:sym typeface="Wingdings" pitchFamily="2" charset="2"/>
              </a:rPr>
              <a:t>후 스크롤 선택</a:t>
            </a:r>
            <a:endParaRPr lang="en-US" altLang="ko-KR" sz="800" dirty="0" smtClean="0">
              <a:sym typeface="Wingdings" pitchFamily="2" charset="2"/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r>
              <a:rPr lang="ko-KR" altLang="en-US" sz="800" dirty="0" smtClean="0"/>
              <a:t> </a:t>
            </a:r>
            <a:endParaRPr lang="en-US" altLang="ko-KR" sz="800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5076056" y="1628800"/>
            <a:ext cx="2016224" cy="2160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캐릭터 체형 선택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5148064" y="2204864"/>
            <a:ext cx="36004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아이콘 선택 시 </a:t>
            </a:r>
            <a:r>
              <a:rPr lang="en-US" altLang="ko-KR" sz="800" dirty="0" smtClean="0"/>
              <a:t>POPUP </a:t>
            </a:r>
            <a:r>
              <a:rPr lang="ko-KR" altLang="en-US" sz="800" dirty="0" smtClean="0"/>
              <a:t>노출 </a:t>
            </a:r>
            <a:r>
              <a:rPr lang="en-US" altLang="ko-KR" sz="800" dirty="0" smtClean="0"/>
              <a:t>EX(</a:t>
            </a:r>
            <a:r>
              <a:rPr lang="ko-KR" altLang="en-US" sz="800" dirty="0" smtClean="0"/>
              <a:t>캐릭터 생성을 취소하시겠습니까</a:t>
            </a:r>
            <a:r>
              <a:rPr lang="en-US" altLang="ko-KR" sz="800" dirty="0" smtClean="0"/>
              <a:t>?)</a:t>
            </a:r>
            <a:r>
              <a:rPr lang="ko-KR" altLang="en-US" sz="800" dirty="0" smtClean="0"/>
              <a:t> </a:t>
            </a:r>
            <a:endParaRPr lang="en-US" altLang="ko-KR" sz="800" dirty="0" smtClean="0"/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/>
          </a:p>
        </p:txBody>
      </p:sp>
      <p:cxnSp>
        <p:nvCxnSpPr>
          <p:cNvPr id="37" name="직선 화살표 연결선 36"/>
          <p:cNvCxnSpPr>
            <a:stCxn id="10" idx="3"/>
            <a:endCxn id="41" idx="1"/>
          </p:cNvCxnSpPr>
          <p:nvPr/>
        </p:nvCxnSpPr>
        <p:spPr>
          <a:xfrm flipV="1">
            <a:off x="4572000" y="2024844"/>
            <a:ext cx="504056" cy="864096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076056" y="1916832"/>
            <a:ext cx="2016224" cy="2160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다음 선택 섹션 이동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/>
          </a:p>
        </p:txBody>
      </p:sp>
      <p:sp>
        <p:nvSpPr>
          <p:cNvPr id="46" name="직사각형 45"/>
          <p:cNvSpPr/>
          <p:nvPr/>
        </p:nvSpPr>
        <p:spPr>
          <a:xfrm>
            <a:off x="6876256" y="4221088"/>
            <a:ext cx="2160240" cy="165618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/>
          <p:cNvCxnSpPr/>
          <p:nvPr/>
        </p:nvCxnSpPr>
        <p:spPr>
          <a:xfrm flipH="1" flipV="1">
            <a:off x="3347864" y="4077072"/>
            <a:ext cx="3528392" cy="144016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39552" y="3717032"/>
            <a:ext cx="3456384" cy="32932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성장타입 삭제</a:t>
            </a:r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장은진님 시안으로 진행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/>
              <a:t>배열</a:t>
            </a:r>
            <a:r>
              <a:rPr lang="ko-KR" altLang="en-US" sz="800" dirty="0" smtClean="0">
                <a:solidFill>
                  <a:srgbClr val="FF0000"/>
                </a:solidFill>
              </a:rPr>
              <a:t> </a:t>
            </a:r>
            <a:r>
              <a:rPr lang="en-US" altLang="ko-KR" sz="800" dirty="0" smtClean="0">
                <a:solidFill>
                  <a:srgbClr val="FF0000"/>
                </a:solidFill>
              </a:rPr>
              <a:t>(</a:t>
            </a:r>
            <a:r>
              <a:rPr lang="ko-KR" altLang="en-US" sz="800" dirty="0" smtClean="0">
                <a:solidFill>
                  <a:srgbClr val="FF0000"/>
                </a:solidFill>
              </a:rPr>
              <a:t>투수 생성의 경우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타자 생성의 경우 따로 수정 요망</a:t>
            </a:r>
            <a:r>
              <a:rPr lang="en-US" altLang="ko-KR" sz="800" dirty="0" smtClean="0">
                <a:solidFill>
                  <a:srgbClr val="FF0000"/>
                </a:solidFill>
              </a:rPr>
              <a:t>)</a:t>
            </a: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err="1" smtClean="0"/>
              <a:t>투구폼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= </a:t>
            </a:r>
            <a:r>
              <a:rPr lang="ko-KR" altLang="en-US" sz="800" dirty="0" smtClean="0"/>
              <a:t>오버</a:t>
            </a:r>
            <a:r>
              <a:rPr lang="en-US" altLang="ko-KR" sz="800" dirty="0" smtClean="0"/>
              <a:t>, 3</a:t>
            </a:r>
            <a:r>
              <a:rPr lang="ko-KR" altLang="en-US" sz="800" dirty="0" smtClean="0"/>
              <a:t>쿼터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사이드암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언더</a:t>
            </a:r>
            <a:endParaRPr lang="en-US" altLang="ko-KR" sz="800" dirty="0" smtClean="0"/>
          </a:p>
          <a:p>
            <a:r>
              <a:rPr lang="ko-KR" altLang="en-US" sz="800" dirty="0" err="1" smtClean="0"/>
              <a:t>타격폼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= </a:t>
            </a:r>
            <a:r>
              <a:rPr lang="ko-KR" altLang="en-US" sz="800" dirty="0" smtClean="0"/>
              <a:t>스퀘어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오픈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크로즈드</a:t>
            </a:r>
            <a:endParaRPr lang="en-US" altLang="ko-KR" sz="800" dirty="0" smtClean="0"/>
          </a:p>
          <a:p>
            <a:r>
              <a:rPr lang="ko-KR" altLang="en-US" sz="800" dirty="0" err="1" smtClean="0"/>
              <a:t>변화구종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= </a:t>
            </a:r>
            <a:r>
              <a:rPr lang="ko-KR" altLang="en-US" sz="800" dirty="0" smtClean="0"/>
              <a:t>슬라이더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커브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체인지업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투심</a:t>
            </a:r>
            <a:endParaRPr lang="en-US" altLang="ko-KR" sz="800" dirty="0" smtClean="0"/>
          </a:p>
          <a:p>
            <a:r>
              <a:rPr lang="ko-KR" altLang="en-US" sz="800" dirty="0" smtClean="0"/>
              <a:t>좌우 포지션 투수 </a:t>
            </a:r>
            <a:r>
              <a:rPr lang="en-US" altLang="ko-KR" sz="800" dirty="0" smtClean="0"/>
              <a:t>= </a:t>
            </a:r>
            <a:r>
              <a:rPr lang="ko-KR" altLang="en-US" sz="800" dirty="0" err="1" smtClean="0"/>
              <a:t>좌투</a:t>
            </a:r>
            <a:r>
              <a:rPr lang="en-US" altLang="ko-KR" sz="800" dirty="0" smtClean="0"/>
              <a:t> </a:t>
            </a:r>
            <a:r>
              <a:rPr lang="ko-KR" altLang="en-US" sz="800" dirty="0" err="1" smtClean="0"/>
              <a:t>우투</a:t>
            </a:r>
            <a:r>
              <a:rPr lang="en-US" altLang="ko-KR" sz="800" dirty="0" smtClean="0"/>
              <a:t> </a:t>
            </a:r>
          </a:p>
          <a:p>
            <a:r>
              <a:rPr lang="en-US" altLang="ko-KR" sz="800" dirty="0" smtClean="0"/>
              <a:t>                 </a:t>
            </a:r>
            <a:r>
              <a:rPr lang="ko-KR" altLang="en-US" sz="800" dirty="0" smtClean="0"/>
              <a:t>타자 </a:t>
            </a:r>
            <a:r>
              <a:rPr lang="en-US" altLang="ko-KR" sz="800" dirty="0" smtClean="0"/>
              <a:t>= </a:t>
            </a:r>
            <a:r>
              <a:rPr lang="ko-KR" altLang="en-US" sz="800" dirty="0" err="1" smtClean="0"/>
              <a:t>좌타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우타</a:t>
            </a:r>
            <a:endParaRPr lang="en-US" altLang="ko-KR" sz="800" dirty="0" smtClean="0"/>
          </a:p>
          <a:p>
            <a:r>
              <a:rPr lang="ko-KR" altLang="en-US" sz="800" dirty="0" smtClean="0"/>
              <a:t>특수능력 </a:t>
            </a:r>
            <a:r>
              <a:rPr lang="en-US" altLang="ko-KR" sz="800" dirty="0" smtClean="0">
                <a:solidFill>
                  <a:srgbClr val="FF0000"/>
                </a:solidFill>
              </a:rPr>
              <a:t>(</a:t>
            </a:r>
            <a:r>
              <a:rPr lang="ko-KR" altLang="en-US" sz="800" dirty="0" smtClean="0">
                <a:solidFill>
                  <a:srgbClr val="FF0000"/>
                </a:solidFill>
              </a:rPr>
              <a:t>투수와 타자 따로</a:t>
            </a:r>
            <a:r>
              <a:rPr lang="en-US" altLang="ko-KR" sz="8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sz="800" dirty="0" smtClean="0"/>
              <a:t>투수 </a:t>
            </a:r>
            <a:r>
              <a:rPr lang="en-US" altLang="ko-KR" sz="800" dirty="0" smtClean="0"/>
              <a:t>= </a:t>
            </a:r>
            <a:r>
              <a:rPr lang="ko-KR" altLang="en-US" sz="800" dirty="0" smtClean="0"/>
              <a:t>대좌타자</a:t>
            </a:r>
            <a:r>
              <a:rPr lang="en-US" altLang="ko-KR" sz="800" dirty="0" smtClean="0"/>
              <a:t>,</a:t>
            </a:r>
            <a:r>
              <a:rPr lang="ko-KR" altLang="en-US" sz="800" dirty="0" smtClean="0"/>
              <a:t> 대우타자</a:t>
            </a:r>
            <a:r>
              <a:rPr lang="en-US" altLang="ko-KR" sz="800" dirty="0" smtClean="0"/>
              <a:t>,</a:t>
            </a:r>
            <a:r>
              <a:rPr lang="ko-KR" altLang="en-US" sz="800" dirty="0" smtClean="0"/>
              <a:t> </a:t>
            </a:r>
            <a:r>
              <a:rPr lang="ko-KR" altLang="en-US" sz="800" dirty="0" err="1" smtClean="0"/>
              <a:t>속구파</a:t>
            </a:r>
            <a:r>
              <a:rPr lang="en-US" altLang="ko-KR" sz="800" dirty="0" smtClean="0"/>
              <a:t>,</a:t>
            </a:r>
            <a:r>
              <a:rPr lang="ko-KR" altLang="en-US" sz="800" dirty="0" smtClean="0"/>
              <a:t> 기교파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연투</a:t>
            </a:r>
            <a:r>
              <a:rPr lang="en-US" altLang="ko-KR" sz="800" dirty="0" smtClean="0"/>
              <a:t>,</a:t>
            </a:r>
            <a:r>
              <a:rPr lang="ko-KR" altLang="en-US" sz="800" dirty="0" smtClean="0"/>
              <a:t> </a:t>
            </a:r>
            <a:r>
              <a:rPr lang="ko-KR" altLang="en-US" sz="800" dirty="0" err="1" smtClean="0"/>
              <a:t>칼제구</a:t>
            </a:r>
            <a:r>
              <a:rPr lang="en-US" altLang="ko-KR" sz="800" dirty="0" smtClean="0"/>
              <a:t>,</a:t>
            </a:r>
            <a:r>
              <a:rPr lang="ko-KR" altLang="en-US" sz="800" dirty="0" smtClean="0"/>
              <a:t> 닥터</a:t>
            </a:r>
            <a:r>
              <a:rPr lang="en-US" altLang="ko-KR" sz="800" dirty="0" smtClean="0"/>
              <a:t>K, </a:t>
            </a:r>
            <a:r>
              <a:rPr lang="ko-KR" altLang="en-US" sz="800" dirty="0" err="1" smtClean="0"/>
              <a:t>인파이터</a:t>
            </a:r>
            <a:r>
              <a:rPr lang="en-US" altLang="ko-KR" sz="800" dirty="0" smtClean="0"/>
              <a:t>,</a:t>
            </a:r>
            <a:r>
              <a:rPr lang="ko-KR" altLang="en-US" sz="800" dirty="0" smtClean="0"/>
              <a:t> 아웃파이터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/>
              <a:t>타자 </a:t>
            </a:r>
            <a:r>
              <a:rPr lang="en-US" altLang="ko-KR" sz="800" dirty="0" smtClean="0"/>
              <a:t>= </a:t>
            </a:r>
            <a:r>
              <a:rPr lang="ko-KR" altLang="en-US" sz="800" dirty="0" smtClean="0"/>
              <a:t>대좌투수</a:t>
            </a:r>
            <a:r>
              <a:rPr lang="en-US" altLang="ko-KR" sz="800" dirty="0" smtClean="0"/>
              <a:t>,</a:t>
            </a:r>
            <a:r>
              <a:rPr lang="ko-KR" altLang="en-US" sz="800" dirty="0" smtClean="0"/>
              <a:t> 대우투수</a:t>
            </a:r>
            <a:r>
              <a:rPr lang="en-US" altLang="ko-KR" sz="800" dirty="0" smtClean="0"/>
              <a:t>,</a:t>
            </a:r>
            <a:r>
              <a:rPr lang="ko-KR" altLang="en-US" sz="800" dirty="0" smtClean="0"/>
              <a:t> 홈런타자</a:t>
            </a:r>
            <a:r>
              <a:rPr lang="en-US" altLang="ko-KR" sz="800" dirty="0" smtClean="0"/>
              <a:t>,</a:t>
            </a:r>
            <a:r>
              <a:rPr lang="ko-KR" altLang="en-US" sz="800" dirty="0" smtClean="0"/>
              <a:t> 광각타법</a:t>
            </a:r>
            <a:r>
              <a:rPr lang="en-US" altLang="ko-KR" sz="800" dirty="0" smtClean="0"/>
              <a:t>,</a:t>
            </a:r>
            <a:r>
              <a:rPr lang="ko-KR" altLang="en-US" sz="800" dirty="0" smtClean="0"/>
              <a:t> </a:t>
            </a:r>
            <a:r>
              <a:rPr lang="ko-KR" altLang="en-US" sz="800" dirty="0" err="1" smtClean="0"/>
              <a:t>풀히터</a:t>
            </a:r>
            <a:r>
              <a:rPr lang="en-US" altLang="ko-KR" sz="800" dirty="0" smtClean="0"/>
              <a:t>,</a:t>
            </a:r>
            <a:r>
              <a:rPr lang="ko-KR" altLang="en-US" sz="800" dirty="0" smtClean="0"/>
              <a:t> </a:t>
            </a:r>
            <a:r>
              <a:rPr lang="ko-KR" altLang="en-US" sz="800" dirty="0" err="1" smtClean="0"/>
              <a:t>로볼히터</a:t>
            </a:r>
            <a:r>
              <a:rPr lang="en-US" altLang="ko-KR" sz="800" dirty="0" smtClean="0"/>
              <a:t>,</a:t>
            </a:r>
            <a:r>
              <a:rPr lang="ko-KR" altLang="en-US" sz="800" dirty="0" smtClean="0"/>
              <a:t> 하이볼히터</a:t>
            </a:r>
            <a:r>
              <a:rPr lang="en-US" altLang="ko-KR" sz="800" dirty="0" smtClean="0"/>
              <a:t>,</a:t>
            </a:r>
            <a:r>
              <a:rPr lang="ko-KR" altLang="en-US" sz="800" dirty="0" smtClean="0"/>
              <a:t> 연발</a:t>
            </a:r>
            <a:endParaRPr lang="en-US" altLang="ko-KR" sz="800" dirty="0" smtClean="0"/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OK  TAP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하면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POP UP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출력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위 정보로 캐릭터를 생성 하시겠습니까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?) </a:t>
            </a:r>
          </a:p>
        </p:txBody>
      </p:sp>
      <p:graphicFrame>
        <p:nvGraphicFramePr>
          <p:cNvPr id="23" name="표 22"/>
          <p:cNvGraphicFramePr>
            <a:graphicFrameLocks noGrp="1"/>
          </p:cNvGraphicFramePr>
          <p:nvPr/>
        </p:nvGraphicFramePr>
        <p:xfrm>
          <a:off x="835610" y="4221088"/>
          <a:ext cx="1216110" cy="1170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6110"/>
              </a:tblGrid>
              <a:tr h="23402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 smtClean="0"/>
                        <a:t>투구폼</a:t>
                      </a:r>
                      <a:endParaRPr lang="ko-KR" altLang="en-US" sz="1200" dirty="0"/>
                    </a:p>
                  </a:txBody>
                  <a:tcPr marL="36483" marR="36483" marT="18242" marB="182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402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제</a:t>
                      </a:r>
                      <a:r>
                        <a:rPr lang="en-US" altLang="ko-KR" sz="1200" dirty="0" smtClean="0"/>
                        <a:t>1</a:t>
                      </a:r>
                      <a:r>
                        <a:rPr lang="ko-KR" altLang="en-US" sz="1200" dirty="0" smtClean="0"/>
                        <a:t>변화구</a:t>
                      </a:r>
                      <a:endParaRPr lang="en-US" altLang="ko-KR" sz="1200" dirty="0" smtClean="0"/>
                    </a:p>
                  </a:txBody>
                  <a:tcPr marL="36483" marR="36483" marT="18242" marB="182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402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제</a:t>
                      </a:r>
                      <a:r>
                        <a:rPr lang="en-US" altLang="ko-KR" sz="1200" dirty="0" smtClean="0"/>
                        <a:t>2</a:t>
                      </a:r>
                      <a:r>
                        <a:rPr lang="ko-KR" altLang="en-US" sz="1200" dirty="0" smtClean="0"/>
                        <a:t>변화구</a:t>
                      </a:r>
                      <a:endParaRPr lang="ko-KR" altLang="en-US" sz="1200" dirty="0"/>
                    </a:p>
                  </a:txBody>
                  <a:tcPr marL="36483" marR="36483" marT="18242" marB="182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40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좌우 포지션</a:t>
                      </a:r>
                      <a:endParaRPr lang="ko-KR" altLang="en-US" sz="1200" dirty="0"/>
                    </a:p>
                  </a:txBody>
                  <a:tcPr marL="36483" marR="36483" marT="18242" marB="182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402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투수 특수능력</a:t>
                      </a:r>
                      <a:endParaRPr lang="ko-KR" altLang="en-US" sz="1200" dirty="0"/>
                    </a:p>
                  </a:txBody>
                  <a:tcPr marL="36483" marR="36483" marT="18242" marB="182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/>
        </p:nvGraphicFramePr>
        <p:xfrm>
          <a:off x="2635810" y="4221088"/>
          <a:ext cx="1216110" cy="7020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6110"/>
              </a:tblGrid>
              <a:tr h="2340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타격폼</a:t>
                      </a:r>
                      <a:endParaRPr lang="ko-KR" altLang="en-US" sz="1200" dirty="0"/>
                    </a:p>
                  </a:txBody>
                  <a:tcPr marL="36483" marR="36483" marT="18242" marB="182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40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좌우 포지션</a:t>
                      </a:r>
                      <a:endParaRPr lang="ko-KR" altLang="en-US" sz="1200" dirty="0"/>
                    </a:p>
                  </a:txBody>
                  <a:tcPr marL="36483" marR="36483" marT="18242" marB="182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402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타자 특수능력</a:t>
                      </a:r>
                    </a:p>
                  </a:txBody>
                  <a:tcPr marL="36483" marR="36483" marT="18242" marB="182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323528" y="4221088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투수 </a:t>
            </a:r>
            <a:endParaRPr lang="en-US" altLang="ko-KR" sz="800" dirty="0" smtClean="0"/>
          </a:p>
          <a:p>
            <a:r>
              <a:rPr lang="ko-KR" altLang="en-US" sz="800" dirty="0" smtClean="0"/>
              <a:t>생성 시</a:t>
            </a:r>
            <a:endParaRPr lang="en-US" altLang="ko-KR" sz="800" dirty="0" smtClean="0"/>
          </a:p>
          <a:p>
            <a:r>
              <a:rPr lang="ko-KR" altLang="en-US" sz="800" dirty="0" smtClean="0"/>
              <a:t>출력</a:t>
            </a:r>
            <a:endParaRPr lang="ko-KR" altLang="en-US" sz="800" dirty="0"/>
          </a:p>
        </p:txBody>
      </p:sp>
      <p:sp>
        <p:nvSpPr>
          <p:cNvPr id="38" name="TextBox 37"/>
          <p:cNvSpPr txBox="1"/>
          <p:nvPr/>
        </p:nvSpPr>
        <p:spPr>
          <a:xfrm>
            <a:off x="2123728" y="4221088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타자 </a:t>
            </a:r>
            <a:endParaRPr lang="en-US" altLang="ko-KR" sz="800" dirty="0" smtClean="0"/>
          </a:p>
          <a:p>
            <a:r>
              <a:rPr lang="ko-KR" altLang="en-US" sz="800" dirty="0" smtClean="0"/>
              <a:t>생성 시</a:t>
            </a:r>
            <a:endParaRPr lang="en-US" altLang="ko-KR" sz="800" dirty="0" smtClean="0"/>
          </a:p>
          <a:p>
            <a:r>
              <a:rPr lang="ko-KR" altLang="en-US" sz="800" dirty="0" smtClean="0"/>
              <a:t>출력</a:t>
            </a:r>
            <a:endParaRPr lang="ko-KR" altLang="en-US" sz="800" dirty="0"/>
          </a:p>
        </p:txBody>
      </p:sp>
      <p:sp>
        <p:nvSpPr>
          <p:cNvPr id="35" name="TextBox 34"/>
          <p:cNvSpPr txBox="1"/>
          <p:nvPr/>
        </p:nvSpPr>
        <p:spPr>
          <a:xfrm>
            <a:off x="4860032" y="3068960"/>
            <a:ext cx="4176464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FF0000"/>
                </a:solidFill>
              </a:rPr>
              <a:t>OK TAP</a:t>
            </a:r>
            <a:r>
              <a:rPr lang="ko-KR" altLang="en-US" sz="800" dirty="0" smtClean="0">
                <a:solidFill>
                  <a:srgbClr val="FF0000"/>
                </a:solidFill>
              </a:rPr>
              <a:t>하면 </a:t>
            </a:r>
            <a:r>
              <a:rPr lang="en-US" altLang="ko-KR" sz="800" dirty="0" smtClean="0">
                <a:solidFill>
                  <a:srgbClr val="FF0000"/>
                </a:solidFill>
              </a:rPr>
              <a:t>POPUP </a:t>
            </a:r>
            <a:r>
              <a:rPr lang="ko-KR" altLang="en-US" sz="800" dirty="0" smtClean="0">
                <a:solidFill>
                  <a:srgbClr val="FF0000"/>
                </a:solidFill>
              </a:rPr>
              <a:t>노출 </a:t>
            </a:r>
            <a:r>
              <a:rPr lang="en-US" altLang="ko-KR" sz="800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800" dirty="0" smtClean="0">
                <a:solidFill>
                  <a:srgbClr val="FF0000"/>
                </a:solidFill>
                <a:sym typeface="Wingdings" pitchFamily="2" charset="2"/>
              </a:rPr>
              <a:t>해당 내용으로</a:t>
            </a:r>
            <a:r>
              <a:rPr lang="en-US" altLang="ko-KR" sz="800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ko-KR" altLang="en-US" sz="800" dirty="0" smtClean="0">
                <a:solidFill>
                  <a:srgbClr val="FF0000"/>
                </a:solidFill>
                <a:sym typeface="Wingdings" pitchFamily="2" charset="2"/>
              </a:rPr>
              <a:t>선수를 생성합니다</a:t>
            </a:r>
            <a:r>
              <a:rPr lang="en-US" altLang="ko-KR" sz="800" dirty="0" smtClean="0">
                <a:solidFill>
                  <a:srgbClr val="FF0000"/>
                </a:solidFill>
                <a:sym typeface="Wingdings" pitchFamily="2" charset="2"/>
              </a:rPr>
              <a:t>. </a:t>
            </a:r>
            <a:r>
              <a:rPr lang="ko-KR" altLang="en-US" sz="800" dirty="0" smtClean="0">
                <a:solidFill>
                  <a:srgbClr val="FF0000"/>
                </a:solidFill>
                <a:sym typeface="Wingdings" pitchFamily="2" charset="2"/>
              </a:rPr>
              <a:t>계속 하시겠습니까</a:t>
            </a:r>
            <a:r>
              <a:rPr lang="en-US" altLang="ko-KR" sz="800" dirty="0" smtClean="0">
                <a:solidFill>
                  <a:srgbClr val="FF0000"/>
                </a:solidFill>
                <a:sym typeface="Wingdings" pitchFamily="2" charset="2"/>
              </a:rPr>
              <a:t>?</a:t>
            </a:r>
            <a:r>
              <a:rPr lang="ko-KR" altLang="en-US" sz="800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endParaRPr lang="en-US" altLang="ko-KR" sz="800" dirty="0" smtClean="0">
              <a:solidFill>
                <a:srgbClr val="FF0000"/>
              </a:solidFill>
              <a:sym typeface="Wingdings" pitchFamily="2" charset="2"/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r>
              <a:rPr lang="en-US" altLang="ko-KR" sz="800" dirty="0" smtClean="0">
                <a:solidFill>
                  <a:srgbClr val="FF0000"/>
                </a:solidFill>
              </a:rPr>
              <a:t> )</a:t>
            </a:r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dirty="0"/>
          </a:p>
        </p:txBody>
      </p:sp>
      <p:sp>
        <p:nvSpPr>
          <p:cNvPr id="39" name="타원 38"/>
          <p:cNvSpPr/>
          <p:nvPr/>
        </p:nvSpPr>
        <p:spPr>
          <a:xfrm>
            <a:off x="4788024" y="2996952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/>
          <p:cNvCxnSpPr>
            <a:endCxn id="35" idx="2"/>
          </p:cNvCxnSpPr>
          <p:nvPr/>
        </p:nvCxnSpPr>
        <p:spPr>
          <a:xfrm flipH="1" flipV="1">
            <a:off x="6948264" y="3407514"/>
            <a:ext cx="1728192" cy="2613774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ura9369\Desktop\20120313_장은진\03_Play_01_match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92696"/>
            <a:ext cx="6480719" cy="4320480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467544" y="1764416"/>
            <a:ext cx="1080120" cy="86409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700275" y="1756465"/>
            <a:ext cx="1080120" cy="86409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9512" y="11663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6. TEAM </a:t>
            </a:r>
            <a:r>
              <a:rPr lang="ko-KR" altLang="en-US" b="1" dirty="0" err="1" smtClean="0"/>
              <a:t>셋팅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UI</a:t>
            </a:r>
            <a:r>
              <a:rPr lang="ko-KR" altLang="en-US" b="1" dirty="0" smtClean="0"/>
              <a:t> 정리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3131391" y="3789040"/>
            <a:ext cx="270030" cy="21602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403521" y="3789040"/>
            <a:ext cx="270030" cy="21602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675651" y="3789040"/>
            <a:ext cx="270030" cy="21602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941481" y="3789040"/>
            <a:ext cx="270030" cy="21602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163644" y="2044946"/>
            <a:ext cx="936104" cy="64807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700724" y="1869575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PITCHER</a:t>
            </a:r>
          </a:p>
          <a:p>
            <a:r>
              <a:rPr lang="en-US" altLang="ko-KR" b="1" dirty="0" smtClean="0">
                <a:solidFill>
                  <a:schemeClr val="bg1"/>
                </a:solidFill>
              </a:rPr>
              <a:t>  INFO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9348" y="1877077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BETTER</a:t>
            </a:r>
          </a:p>
          <a:p>
            <a:r>
              <a:rPr lang="en-US" altLang="ko-KR" b="1" dirty="0" smtClean="0">
                <a:solidFill>
                  <a:schemeClr val="bg1"/>
                </a:solidFill>
              </a:rPr>
              <a:t>  INFO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47293" y="3731587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92D050"/>
                </a:solidFill>
              </a:rPr>
              <a:t>1  </a:t>
            </a:r>
            <a:r>
              <a:rPr lang="en-US" altLang="ko-KR" sz="1600" b="1" dirty="0" smtClean="0">
                <a:solidFill>
                  <a:srgbClr val="FFFF00"/>
                </a:solidFill>
              </a:rPr>
              <a:t>2</a:t>
            </a:r>
            <a:r>
              <a:rPr lang="en-US" altLang="ko-KR" sz="1600" b="1" dirty="0" smtClean="0">
                <a:solidFill>
                  <a:srgbClr val="92D050"/>
                </a:solidFill>
              </a:rPr>
              <a:t>  3  4</a:t>
            </a:r>
            <a:endParaRPr lang="ko-KR" altLang="en-US" sz="1600" b="1" dirty="0">
              <a:solidFill>
                <a:srgbClr val="92D050"/>
              </a:solidFill>
            </a:endParaRPr>
          </a:p>
        </p:txBody>
      </p:sp>
      <p:sp>
        <p:nvSpPr>
          <p:cNvPr id="20" name="이등변 삼각형 19"/>
          <p:cNvSpPr/>
          <p:nvPr/>
        </p:nvSpPr>
        <p:spPr>
          <a:xfrm rot="16200000">
            <a:off x="1028710" y="4235986"/>
            <a:ext cx="216024" cy="186228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/>
          <p:nvPr/>
        </p:nvSpPr>
        <p:spPr>
          <a:xfrm rot="5400000">
            <a:off x="3260958" y="4235986"/>
            <a:ext cx="216024" cy="186228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 rot="20509559">
            <a:off x="1644588" y="2243864"/>
            <a:ext cx="131025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REGISTER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123889" y="2052448"/>
            <a:ext cx="10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FF00"/>
                </a:solidFill>
              </a:rPr>
              <a:t> TEAM</a:t>
            </a:r>
          </a:p>
          <a:p>
            <a:r>
              <a:rPr lang="en-US" altLang="ko-KR" b="1" dirty="0" smtClean="0">
                <a:solidFill>
                  <a:srgbClr val="FFFF00"/>
                </a:solidFill>
              </a:rPr>
              <a:t>DECIDE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827584" y="586184"/>
            <a:ext cx="6480720" cy="1224158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539552" y="1340768"/>
            <a:ext cx="576064" cy="3600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84344" y="1412776"/>
            <a:ext cx="720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IVENTORY</a:t>
            </a:r>
            <a:endParaRPr lang="ko-KR" altLang="en-US" sz="800" b="1" dirty="0"/>
          </a:p>
        </p:txBody>
      </p:sp>
      <p:sp>
        <p:nvSpPr>
          <p:cNvPr id="32" name="직사각형 31"/>
          <p:cNvSpPr/>
          <p:nvPr/>
        </p:nvSpPr>
        <p:spPr>
          <a:xfrm>
            <a:off x="6180029" y="1332817"/>
            <a:ext cx="576064" cy="3600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6124821" y="1404825"/>
            <a:ext cx="720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IVENTORY</a:t>
            </a:r>
            <a:endParaRPr lang="ko-KR" altLang="en-US" sz="800" b="1" dirty="0"/>
          </a:p>
        </p:txBody>
      </p:sp>
      <p:cxnSp>
        <p:nvCxnSpPr>
          <p:cNvPr id="39" name="직선 연결선 38"/>
          <p:cNvCxnSpPr>
            <a:stCxn id="33" idx="1"/>
          </p:cNvCxnSpPr>
          <p:nvPr/>
        </p:nvCxnSpPr>
        <p:spPr>
          <a:xfrm flipH="1" flipV="1">
            <a:off x="2483768" y="620688"/>
            <a:ext cx="3641053" cy="891859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>
            <a:stCxn id="16" idx="0"/>
          </p:cNvCxnSpPr>
          <p:nvPr/>
        </p:nvCxnSpPr>
        <p:spPr>
          <a:xfrm flipV="1">
            <a:off x="6312792" y="620688"/>
            <a:ext cx="779488" cy="1248887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15" idx="3"/>
            <a:endCxn id="50" idx="1"/>
          </p:cNvCxnSpPr>
          <p:nvPr/>
        </p:nvCxnSpPr>
        <p:spPr>
          <a:xfrm>
            <a:off x="4099748" y="2368982"/>
            <a:ext cx="3361029" cy="820983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3131840" y="3717032"/>
            <a:ext cx="1152128" cy="36004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3016398" y="2742828"/>
            <a:ext cx="1267569" cy="6141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7308304" y="188640"/>
            <a:ext cx="144016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각 선수의 </a:t>
            </a:r>
            <a:r>
              <a:rPr lang="ko-KR" altLang="en-US" sz="800" dirty="0" err="1" smtClean="0"/>
              <a:t>히스토리</a:t>
            </a:r>
            <a:r>
              <a:rPr lang="ko-KR" altLang="en-US" sz="800" dirty="0" smtClean="0"/>
              <a:t> 노출</a:t>
            </a:r>
            <a:endParaRPr lang="en-US" altLang="ko-KR" sz="800" dirty="0" smtClean="0"/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(</a:t>
            </a:r>
            <a:r>
              <a:rPr lang="ko-KR" altLang="en-US" sz="800" dirty="0" smtClean="0">
                <a:solidFill>
                  <a:srgbClr val="FF0000"/>
                </a:solidFill>
              </a:rPr>
              <a:t>사진과 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능력치</a:t>
            </a:r>
            <a:r>
              <a:rPr lang="ko-KR" altLang="en-US" sz="800" dirty="0" smtClean="0">
                <a:solidFill>
                  <a:srgbClr val="FF0000"/>
                </a:solidFill>
              </a:rPr>
              <a:t> </a:t>
            </a:r>
            <a:r>
              <a:rPr lang="en-US" altLang="ko-KR" sz="800" dirty="0" smtClean="0">
                <a:solidFill>
                  <a:srgbClr val="FF0000"/>
                </a:solidFill>
              </a:rPr>
              <a:t>VIEW</a:t>
            </a:r>
            <a:r>
              <a:rPr lang="ko-KR" altLang="en-US" sz="800" dirty="0" smtClean="0">
                <a:solidFill>
                  <a:srgbClr val="FF0000"/>
                </a:solidFill>
              </a:rPr>
              <a:t>섹션 추가 요망</a:t>
            </a:r>
            <a:r>
              <a:rPr lang="en-US" altLang="ko-KR" sz="8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800" dirty="0" smtClean="0"/>
              <a:t>EX)</a:t>
            </a:r>
          </a:p>
          <a:p>
            <a:endParaRPr lang="en-US" altLang="ko-KR" sz="800" dirty="0" smtClean="0"/>
          </a:p>
          <a:p>
            <a:endParaRPr lang="en-US" altLang="ko-KR" sz="800" dirty="0" smtClean="0"/>
          </a:p>
          <a:p>
            <a:endParaRPr lang="en-US" altLang="ko-KR" sz="800" dirty="0" smtClean="0"/>
          </a:p>
          <a:p>
            <a:endParaRPr lang="en-US" altLang="ko-KR" sz="800" dirty="0" smtClean="0"/>
          </a:p>
          <a:p>
            <a:endParaRPr lang="en-US" altLang="ko-KR" sz="800" dirty="0" smtClean="0"/>
          </a:p>
          <a:p>
            <a:endParaRPr lang="en-US" altLang="ko-KR" sz="800" dirty="0" smtClean="0"/>
          </a:p>
          <a:p>
            <a:endParaRPr lang="en-US" altLang="ko-KR" sz="800" dirty="0" smtClean="0"/>
          </a:p>
          <a:p>
            <a:endParaRPr lang="en-US" altLang="ko-KR" sz="800" dirty="0" smtClean="0"/>
          </a:p>
          <a:p>
            <a:endParaRPr lang="en-US" altLang="ko-KR" sz="800" dirty="0" smtClean="0"/>
          </a:p>
          <a:p>
            <a:endParaRPr lang="en-US" altLang="ko-KR" sz="800" dirty="0" smtClean="0"/>
          </a:p>
          <a:p>
            <a:endParaRPr lang="en-US" altLang="ko-KR" sz="800" dirty="0" smtClean="0"/>
          </a:p>
          <a:p>
            <a:endParaRPr lang="en-US" altLang="ko-KR" sz="800" dirty="0" smtClean="0"/>
          </a:p>
          <a:p>
            <a:endParaRPr lang="en-US" altLang="ko-KR" sz="800" dirty="0" smtClean="0"/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/>
          </a:p>
          <a:p>
            <a:endParaRPr lang="ko-KR" altLang="en-US" sz="800" dirty="0"/>
          </a:p>
        </p:txBody>
      </p:sp>
      <p:sp>
        <p:nvSpPr>
          <p:cNvPr id="50" name="TextBox 49"/>
          <p:cNvSpPr txBox="1"/>
          <p:nvPr/>
        </p:nvSpPr>
        <p:spPr>
          <a:xfrm>
            <a:off x="7460777" y="2836022"/>
            <a:ext cx="1440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선택된 선수의 팀 확정 버튼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/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(</a:t>
            </a:r>
            <a:r>
              <a:rPr lang="ko-KR" altLang="en-US" sz="800" dirty="0" smtClean="0">
                <a:solidFill>
                  <a:srgbClr val="FF0000"/>
                </a:solidFill>
              </a:rPr>
              <a:t>누르면 </a:t>
            </a:r>
            <a:r>
              <a:rPr lang="en-US" altLang="ko-KR" sz="800" dirty="0" smtClean="0">
                <a:solidFill>
                  <a:srgbClr val="FF0000"/>
                </a:solidFill>
              </a:rPr>
              <a:t>POP UP</a:t>
            </a:r>
            <a:r>
              <a:rPr lang="ko-KR" altLang="en-US" sz="800" dirty="0" smtClean="0">
                <a:solidFill>
                  <a:srgbClr val="FF0000"/>
                </a:solidFill>
              </a:rPr>
              <a:t>노출 </a:t>
            </a:r>
            <a:r>
              <a:rPr lang="en-US" altLang="ko-KR" sz="800" dirty="0" smtClean="0">
                <a:solidFill>
                  <a:srgbClr val="FF0000"/>
                </a:solidFill>
              </a:rPr>
              <a:t>–</a:t>
            </a:r>
            <a:r>
              <a:rPr lang="ko-KR" altLang="en-US" sz="800" dirty="0" smtClean="0">
                <a:solidFill>
                  <a:srgbClr val="FF0000"/>
                </a:solidFill>
              </a:rPr>
              <a:t>선택한 선수로 팀을 확정 하시겠습니까</a:t>
            </a:r>
            <a:r>
              <a:rPr lang="en-US" altLang="ko-KR" sz="800" dirty="0" smtClean="0">
                <a:solidFill>
                  <a:srgbClr val="FF0000"/>
                </a:solidFill>
              </a:rPr>
              <a:t>?)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43808" y="116632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선택된 선수의 </a:t>
            </a:r>
            <a:r>
              <a:rPr lang="ko-KR" altLang="en-US" sz="800" dirty="0" err="1" smtClean="0"/>
              <a:t>인벤토리</a:t>
            </a:r>
            <a:r>
              <a:rPr lang="ko-KR" altLang="en-US" sz="800" dirty="0" smtClean="0"/>
              <a:t> 창으로 연결</a:t>
            </a:r>
            <a:endParaRPr lang="en-US" altLang="ko-KR" sz="800" dirty="0" smtClean="0"/>
          </a:p>
          <a:p>
            <a:r>
              <a:rPr lang="en-US" altLang="ko-KR" sz="800" dirty="0" smtClean="0"/>
              <a:t>(</a:t>
            </a:r>
            <a:r>
              <a:rPr lang="ko-KR" altLang="en-US" sz="800" dirty="0" err="1" smtClean="0"/>
              <a:t>인벤토리</a:t>
            </a:r>
            <a:r>
              <a:rPr lang="ko-KR" altLang="en-US" sz="800" dirty="0" smtClean="0"/>
              <a:t> 창에서도 선수 변경 가능하며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인벤토리</a:t>
            </a:r>
            <a:r>
              <a:rPr lang="ko-KR" altLang="en-US" sz="800" dirty="0" smtClean="0"/>
              <a:t> 창에서 변경된 선수는 </a:t>
            </a:r>
            <a:r>
              <a:rPr lang="en-US" altLang="ko-KR" sz="800" dirty="0" smtClean="0"/>
              <a:t>TEAM</a:t>
            </a:r>
            <a:r>
              <a:rPr lang="ko-KR" altLang="en-US" sz="800" dirty="0" smtClean="0"/>
              <a:t>편성 창에서도 적용됨</a:t>
            </a:r>
            <a:r>
              <a:rPr lang="en-US" altLang="ko-KR" sz="800" dirty="0" smtClean="0"/>
              <a:t>.)</a:t>
            </a: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(IVENTORY </a:t>
            </a:r>
            <a:r>
              <a:rPr lang="ko-KR" altLang="en-US" sz="800" dirty="0" smtClean="0">
                <a:solidFill>
                  <a:srgbClr val="FF0000"/>
                </a:solidFill>
              </a:rPr>
              <a:t>아이콘 추가 요망</a:t>
            </a:r>
            <a:r>
              <a:rPr lang="en-US" altLang="ko-KR" sz="800" dirty="0" smtClean="0">
                <a:solidFill>
                  <a:srgbClr val="FF0000"/>
                </a:solidFill>
              </a:rPr>
              <a:t>)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452320" y="3717032"/>
            <a:ext cx="1584176" cy="1446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FF0000"/>
                </a:solidFill>
              </a:rPr>
              <a:t>이미 선택된 선수는 등록 되었음을 표시 해줌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.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등록 표시 추가 요망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)</a:t>
            </a:r>
          </a:p>
          <a:p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ko-KR" altLang="en-US" sz="800" b="1" dirty="0" smtClean="0">
                <a:solidFill>
                  <a:srgbClr val="FF0000"/>
                </a:solidFill>
              </a:rPr>
              <a:t>해제 아이콘 추가 요망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아이콘의 위치는 캐릭터 의 머리 주위면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OK)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팀 등록된 캐릭터만 적용</a:t>
            </a:r>
            <a:r>
              <a:rPr lang="en-US" altLang="ko-KR" sz="800" b="1" dirty="0" smtClean="0">
                <a:solidFill>
                  <a:srgbClr val="FF0000"/>
                </a:solidFill>
                <a:sym typeface="Wingdings" pitchFamily="2" charset="2"/>
              </a:rPr>
              <a:t> TAP </a:t>
            </a:r>
            <a:r>
              <a:rPr lang="ko-KR" altLang="en-US" sz="800" b="1" dirty="0" smtClean="0">
                <a:solidFill>
                  <a:srgbClr val="FF0000"/>
                </a:solidFill>
                <a:sym typeface="Wingdings" pitchFamily="2" charset="2"/>
              </a:rPr>
              <a:t>하면 </a:t>
            </a:r>
            <a:r>
              <a:rPr lang="en-US" altLang="ko-KR" sz="800" b="1" dirty="0" smtClean="0">
                <a:solidFill>
                  <a:srgbClr val="FF0000"/>
                </a:solidFill>
                <a:sym typeface="Wingdings" pitchFamily="2" charset="2"/>
              </a:rPr>
              <a:t>POP UP </a:t>
            </a:r>
            <a:r>
              <a:rPr lang="ko-KR" altLang="en-US" sz="800" b="1" dirty="0" smtClean="0">
                <a:solidFill>
                  <a:srgbClr val="FF0000"/>
                </a:solidFill>
                <a:sym typeface="Wingdings" pitchFamily="2" charset="2"/>
              </a:rPr>
              <a:t>팀을 해제 하시겠습니까</a:t>
            </a:r>
            <a:r>
              <a:rPr lang="en-US" altLang="ko-KR" sz="800" b="1" dirty="0" smtClean="0">
                <a:solidFill>
                  <a:srgbClr val="FF0000"/>
                </a:solidFill>
                <a:sym typeface="Wingdings" pitchFamily="2" charset="2"/>
              </a:rPr>
              <a:t>?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)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23528" y="6021288"/>
            <a:ext cx="6840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업데이트 예정</a:t>
            </a:r>
            <a:r>
              <a:rPr lang="en-US" altLang="ko-KR" sz="800" dirty="0" smtClean="0"/>
              <a:t>- </a:t>
            </a:r>
            <a:r>
              <a:rPr lang="ko-KR" altLang="en-US" sz="800" dirty="0" smtClean="0"/>
              <a:t>팀 이름 설정하기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게임 상에서는 팀 이름으로 노출 하여 주고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랭킹에</a:t>
            </a:r>
            <a:r>
              <a:rPr lang="en-US" altLang="ko-KR" sz="800" dirty="0" smtClean="0"/>
              <a:t> </a:t>
            </a:r>
            <a:r>
              <a:rPr lang="ko-KR" altLang="en-US" sz="800" dirty="0" smtClean="0"/>
              <a:t>따라 </a:t>
            </a:r>
            <a:r>
              <a:rPr lang="en-US" altLang="ko-KR" sz="800" dirty="0" smtClean="0"/>
              <a:t>PMANG_PLUS_ID</a:t>
            </a:r>
            <a:r>
              <a:rPr lang="ko-KR" altLang="en-US" sz="800" dirty="0" smtClean="0"/>
              <a:t>와 팀 이름으로 노출</a:t>
            </a:r>
            <a:r>
              <a:rPr lang="en-US" altLang="ko-KR" sz="800" dirty="0" smtClean="0"/>
              <a:t>)</a:t>
            </a:r>
          </a:p>
          <a:p>
            <a:r>
              <a:rPr lang="en-US" altLang="ko-KR" sz="800" dirty="0" smtClean="0"/>
              <a:t>- </a:t>
            </a:r>
            <a:r>
              <a:rPr lang="ko-KR" altLang="en-US" sz="800" dirty="0" smtClean="0"/>
              <a:t>총 </a:t>
            </a:r>
            <a:r>
              <a:rPr lang="en-US" altLang="ko-KR" sz="800" dirty="0" smtClean="0"/>
              <a:t>4</a:t>
            </a:r>
            <a:r>
              <a:rPr lang="ko-KR" altLang="en-US" sz="800" dirty="0" smtClean="0"/>
              <a:t>개 팀</a:t>
            </a:r>
            <a:r>
              <a:rPr lang="en-US" altLang="ko-KR" sz="800" dirty="0" smtClean="0"/>
              <a:t>(2</a:t>
            </a:r>
            <a:r>
              <a:rPr lang="ko-KR" altLang="en-US" sz="800" dirty="0" smtClean="0"/>
              <a:t>팀 기본</a:t>
            </a:r>
            <a:r>
              <a:rPr lang="en-US" altLang="ko-KR" sz="800" dirty="0" smtClean="0"/>
              <a:t>, 2</a:t>
            </a:r>
            <a:r>
              <a:rPr lang="ko-KR" altLang="en-US" sz="800" dirty="0" smtClean="0"/>
              <a:t>팀 추가 아이템사용</a:t>
            </a:r>
            <a:r>
              <a:rPr lang="en-US" altLang="ko-KR" sz="800" dirty="0" smtClean="0"/>
              <a:t>)</a:t>
            </a:r>
            <a:r>
              <a:rPr lang="ko-KR" altLang="en-US" sz="800" dirty="0" smtClean="0"/>
              <a:t>까지 등록 가능하게 함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35" name="TextBox 34"/>
          <p:cNvSpPr txBox="1"/>
          <p:nvPr/>
        </p:nvSpPr>
        <p:spPr>
          <a:xfrm>
            <a:off x="3251473" y="3789040"/>
            <a:ext cx="12241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rgbClr val="FFFF00"/>
                </a:solidFill>
              </a:rPr>
              <a:t> TEAM NAME</a:t>
            </a:r>
            <a:endParaRPr lang="ko-KR" altLang="en-US" sz="900" b="1" dirty="0">
              <a:solidFill>
                <a:srgbClr val="FFFF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99592" y="4149080"/>
            <a:ext cx="432048" cy="3600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/>
          <p:cNvCxnSpPr>
            <a:stCxn id="36" idx="0"/>
            <a:endCxn id="79" idx="1"/>
          </p:cNvCxnSpPr>
          <p:nvPr/>
        </p:nvCxnSpPr>
        <p:spPr>
          <a:xfrm>
            <a:off x="1115616" y="4149080"/>
            <a:ext cx="6408712" cy="175345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47" idx="2"/>
            <a:endCxn id="73" idx="0"/>
          </p:cNvCxnSpPr>
          <p:nvPr/>
        </p:nvCxnSpPr>
        <p:spPr>
          <a:xfrm>
            <a:off x="3707904" y="4077072"/>
            <a:ext cx="1116124" cy="1296144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043608" y="692696"/>
            <a:ext cx="1872208" cy="2880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827584" y="476672"/>
            <a:ext cx="2016224" cy="855696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101899" y="645071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TEAM SETTING</a:t>
            </a:r>
            <a:endParaRPr lang="ko-KR" altLang="en-US" dirty="0"/>
          </a:p>
        </p:txBody>
      </p:sp>
      <p:sp>
        <p:nvSpPr>
          <p:cNvPr id="52" name="이등변 삼각형 51"/>
          <p:cNvSpPr/>
          <p:nvPr/>
        </p:nvSpPr>
        <p:spPr>
          <a:xfrm rot="5400000">
            <a:off x="1524443" y="3192764"/>
            <a:ext cx="297222" cy="106764"/>
          </a:xfrm>
          <a:prstGeom prst="triangl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이등변 삼각형 52"/>
          <p:cNvSpPr/>
          <p:nvPr/>
        </p:nvSpPr>
        <p:spPr>
          <a:xfrm rot="5400000">
            <a:off x="6608437" y="3192763"/>
            <a:ext cx="297220" cy="106764"/>
          </a:xfrm>
          <a:prstGeom prst="triangl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화살표 연결선 56"/>
          <p:cNvCxnSpPr>
            <a:endCxn id="62" idx="1"/>
          </p:cNvCxnSpPr>
          <p:nvPr/>
        </p:nvCxnSpPr>
        <p:spPr>
          <a:xfrm>
            <a:off x="2483768" y="2204864"/>
            <a:ext cx="4968552" cy="2235443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4" name="표 53"/>
          <p:cNvGraphicFramePr>
            <a:graphicFrameLocks noGrp="1"/>
          </p:cNvGraphicFramePr>
          <p:nvPr/>
        </p:nvGraphicFramePr>
        <p:xfrm>
          <a:off x="7377312" y="764704"/>
          <a:ext cx="1656184" cy="1489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092"/>
                <a:gridCol w="828092"/>
              </a:tblGrid>
              <a:tr h="7279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사진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성별</a:t>
                      </a:r>
                      <a:endParaRPr lang="en-US" altLang="ko-KR" sz="1100" dirty="0" smtClean="0"/>
                    </a:p>
                    <a:p>
                      <a:pPr latinLnBrk="1"/>
                      <a:r>
                        <a:rPr lang="ko-KR" altLang="en-US" sz="1100" dirty="0" smtClean="0"/>
                        <a:t>나이</a:t>
                      </a:r>
                      <a:endParaRPr lang="en-US" altLang="ko-KR" sz="1100" dirty="0" smtClean="0"/>
                    </a:p>
                    <a:p>
                      <a:pPr latinLnBrk="1"/>
                      <a:r>
                        <a:rPr lang="ko-KR" altLang="en-US" sz="1100" dirty="0" smtClean="0"/>
                        <a:t>키 </a:t>
                      </a:r>
                      <a:endParaRPr lang="en-US" altLang="ko-KR" sz="1100" dirty="0" smtClean="0"/>
                    </a:p>
                    <a:p>
                      <a:pPr latinLnBrk="1"/>
                      <a:r>
                        <a:rPr lang="ko-KR" altLang="en-US" sz="1100" dirty="0" smtClean="0"/>
                        <a:t>몸무게</a:t>
                      </a:r>
                      <a:endParaRPr lang="en-US" altLang="ko-KR" sz="1100" dirty="0" smtClean="0"/>
                    </a:p>
                  </a:txBody>
                  <a:tcPr/>
                </a:tc>
              </a:tr>
              <a:tr h="727968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스텟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특수능력</a:t>
                      </a:r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0" name="위쪽/아래쪽 화살표 59"/>
          <p:cNvSpPr/>
          <p:nvPr/>
        </p:nvSpPr>
        <p:spPr>
          <a:xfrm>
            <a:off x="8745464" y="783754"/>
            <a:ext cx="288032" cy="1440160"/>
          </a:xfrm>
          <a:prstGeom prst="up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8745464" y="1081311"/>
            <a:ext cx="21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/>
              <a:t>스</a:t>
            </a:r>
            <a:endParaRPr lang="en-US" altLang="ko-KR" sz="800" b="1" dirty="0" smtClean="0"/>
          </a:p>
          <a:p>
            <a:endParaRPr lang="en-US" altLang="ko-KR" sz="800" b="1" dirty="0" smtClean="0"/>
          </a:p>
          <a:p>
            <a:r>
              <a:rPr lang="ko-KR" altLang="en-US" sz="800" b="1" dirty="0" err="1" smtClean="0"/>
              <a:t>크</a:t>
            </a:r>
            <a:endParaRPr lang="en-US" altLang="ko-KR" sz="800" b="1" dirty="0" smtClean="0"/>
          </a:p>
          <a:p>
            <a:endParaRPr lang="en-US" altLang="ko-KR" sz="800" b="1" dirty="0" smtClean="0"/>
          </a:p>
          <a:p>
            <a:r>
              <a:rPr lang="ko-KR" altLang="en-US" sz="800" b="1" dirty="0" err="1" smtClean="0"/>
              <a:t>롤</a:t>
            </a:r>
            <a:endParaRPr lang="ko-KR" altLang="en-US" sz="800" b="1" dirty="0"/>
          </a:p>
        </p:txBody>
      </p:sp>
      <p:sp>
        <p:nvSpPr>
          <p:cNvPr id="63" name="직사각형 62"/>
          <p:cNvSpPr/>
          <p:nvPr/>
        </p:nvSpPr>
        <p:spPr>
          <a:xfrm>
            <a:off x="395536" y="2780928"/>
            <a:ext cx="1440160" cy="936104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화살표 연결선 63"/>
          <p:cNvCxnSpPr>
            <a:stCxn id="63" idx="2"/>
            <a:endCxn id="70" idx="0"/>
          </p:cNvCxnSpPr>
          <p:nvPr/>
        </p:nvCxnSpPr>
        <p:spPr>
          <a:xfrm>
            <a:off x="1115616" y="3717032"/>
            <a:ext cx="1512168" cy="1512168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907704" y="5229200"/>
            <a:ext cx="1440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FF0000"/>
                </a:solidFill>
              </a:rPr>
              <a:t>1. MATCH UI </a:t>
            </a:r>
            <a:r>
              <a:rPr lang="ko-KR" altLang="en-US" sz="800" dirty="0" smtClean="0">
                <a:solidFill>
                  <a:srgbClr val="FF0000"/>
                </a:solidFill>
              </a:rPr>
              <a:t>참조</a:t>
            </a:r>
            <a:endParaRPr lang="en-US" altLang="ko-KR" sz="800" dirty="0" smtClean="0">
              <a:solidFill>
                <a:srgbClr val="FF0000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779912" y="5373216"/>
            <a:ext cx="2088232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FF0000"/>
                </a:solidFill>
              </a:rPr>
              <a:t>팀 이름 생성 버튼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, POP UP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추가 요망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누르면 팀 이름 생성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POP UP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노출 </a:t>
            </a:r>
            <a:r>
              <a:rPr lang="en-US" altLang="ko-KR" sz="8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800" b="1" dirty="0" smtClean="0">
                <a:solidFill>
                  <a:srgbClr val="FF0000"/>
                </a:solidFill>
                <a:sym typeface="Wingdings" pitchFamily="2" charset="2"/>
              </a:rPr>
              <a:t>팀 이름을  등록 하세요</a:t>
            </a:r>
            <a:r>
              <a:rPr lang="en-US" altLang="ko-KR" sz="800" b="1" dirty="0" smtClean="0">
                <a:solidFill>
                  <a:srgbClr val="FF0000"/>
                </a:solidFill>
                <a:sym typeface="Wingdings" pitchFamily="2" charset="2"/>
              </a:rPr>
              <a:t>.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)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b="1" dirty="0" smtClean="0">
              <a:solidFill>
                <a:srgbClr val="FF000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524328" y="5733256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보유 선수 찾아보기 버튼</a:t>
            </a:r>
            <a:endParaRPr lang="en-US" altLang="ko-KR" sz="800" dirty="0" smtClean="0"/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cxnSp>
        <p:nvCxnSpPr>
          <p:cNvPr id="51" name="직선 연결선 50"/>
          <p:cNvCxnSpPr/>
          <p:nvPr/>
        </p:nvCxnSpPr>
        <p:spPr>
          <a:xfrm flipV="1">
            <a:off x="2843808" y="1268760"/>
            <a:ext cx="0" cy="21602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2547150" y="1527914"/>
            <a:ext cx="270780" cy="28803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2483768" y="1556792"/>
            <a:ext cx="4320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해제</a:t>
            </a:r>
            <a:endParaRPr lang="ko-KR" altLang="en-US" sz="800" b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aura9369\Desktop\20120313_장은진\05_Shop_02_장비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724949"/>
            <a:ext cx="6408712" cy="4272475"/>
          </a:xfrm>
          <a:prstGeom prst="rect">
            <a:avLst/>
          </a:prstGeom>
          <a:noFill/>
        </p:spPr>
      </p:pic>
      <p:sp>
        <p:nvSpPr>
          <p:cNvPr id="25" name="직사각형 24"/>
          <p:cNvSpPr/>
          <p:nvPr/>
        </p:nvSpPr>
        <p:spPr>
          <a:xfrm>
            <a:off x="3563888" y="2163216"/>
            <a:ext cx="1152128" cy="15121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950236" y="1175377"/>
            <a:ext cx="360040" cy="3600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886340" y="1175377"/>
            <a:ext cx="360040" cy="3600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 flipV="1">
            <a:off x="4139952" y="1124744"/>
            <a:ext cx="3024336" cy="175419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164288" y="1037054"/>
            <a:ext cx="19797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아이템 </a:t>
            </a:r>
            <a:r>
              <a:rPr lang="en-US" altLang="ko-KR" sz="800" dirty="0" smtClean="0"/>
              <a:t>TAP</a:t>
            </a:r>
            <a:r>
              <a:rPr lang="ko-KR" altLang="en-US" sz="800" dirty="0" smtClean="0"/>
              <a:t>하면 바로 입어보기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/>
          </a:p>
          <a:p>
            <a:endParaRPr lang="en-US" altLang="ko-KR" sz="800" dirty="0" smtClean="0"/>
          </a:p>
          <a:p>
            <a:r>
              <a:rPr lang="en-US" altLang="ko-KR" sz="800" dirty="0" smtClean="0"/>
              <a:t>TAP</a:t>
            </a:r>
            <a:r>
              <a:rPr lang="ko-KR" altLang="en-US" sz="800" dirty="0" smtClean="0"/>
              <a:t>하면 고정 되어있는 </a:t>
            </a:r>
            <a:r>
              <a:rPr lang="en-US" altLang="ko-KR" sz="800" dirty="0" smtClean="0"/>
              <a:t>TEXT </a:t>
            </a:r>
            <a:r>
              <a:rPr lang="ko-KR" altLang="en-US" sz="800" dirty="0" smtClean="0"/>
              <a:t>자동 우로 스크롤 되며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설명 노출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다른 아이템 </a:t>
            </a:r>
            <a:r>
              <a:rPr lang="en-US" altLang="ko-KR" sz="800" dirty="0" smtClean="0"/>
              <a:t>TAP</a:t>
            </a:r>
            <a:r>
              <a:rPr lang="ko-KR" altLang="en-US" sz="800" dirty="0" smtClean="0"/>
              <a:t>하면 다시 고정 </a:t>
            </a:r>
            <a:r>
              <a:rPr lang="en-US" altLang="ko-KR" sz="800" dirty="0" smtClean="0"/>
              <a:t>TEXT</a:t>
            </a:r>
            <a:r>
              <a:rPr lang="ko-KR" altLang="en-US" sz="800" dirty="0" smtClean="0"/>
              <a:t>노출</a:t>
            </a:r>
            <a:r>
              <a:rPr lang="en-US" altLang="ko-KR" sz="800" dirty="0" smtClean="0"/>
              <a:t>)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/>
          </a:p>
          <a:p>
            <a:endParaRPr lang="en-US" altLang="ko-KR" sz="800" dirty="0" smtClean="0"/>
          </a:p>
          <a:p>
            <a:r>
              <a:rPr lang="ko-KR" altLang="en-US" sz="800" dirty="0" smtClean="0"/>
              <a:t>한번 선택된 아이템은 해당 섹션에서 </a:t>
            </a:r>
            <a:r>
              <a:rPr lang="ko-KR" altLang="en-US" sz="800" dirty="0" smtClean="0">
                <a:solidFill>
                  <a:srgbClr val="FF0000"/>
                </a:solidFill>
              </a:rPr>
              <a:t>깜박깜박 효과 추가 요망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en-US" altLang="ko-KR" sz="800" dirty="0" smtClean="0"/>
          </a:p>
          <a:p>
            <a:r>
              <a:rPr lang="ko-KR" altLang="en-US" sz="800" dirty="0" smtClean="0"/>
              <a:t>여러 섹션에서 선택된 아이템은 모두 좌측 캐릭터에 반영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/>
          </a:p>
          <a:p>
            <a:endParaRPr lang="ko-KR" altLang="en-US" sz="800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2500119" y="2152583"/>
            <a:ext cx="2664296" cy="288032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4716016" y="2420888"/>
            <a:ext cx="2448272" cy="72008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892225" y="1215487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/>
                </a:solidFill>
              </a:rPr>
              <a:t>타 자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33175" y="1215486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/>
                </a:solidFill>
              </a:rPr>
              <a:t>투 수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/>
          <p:cNvCxnSpPr>
            <a:stCxn id="18" idx="0"/>
            <a:endCxn id="37" idx="1"/>
          </p:cNvCxnSpPr>
          <p:nvPr/>
        </p:nvCxnSpPr>
        <p:spPr>
          <a:xfrm flipV="1">
            <a:off x="2130256" y="319439"/>
            <a:ext cx="857568" cy="85593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stCxn id="19" idx="0"/>
          </p:cNvCxnSpPr>
          <p:nvPr/>
        </p:nvCxnSpPr>
        <p:spPr>
          <a:xfrm flipH="1" flipV="1">
            <a:off x="2771800" y="548680"/>
            <a:ext cx="294560" cy="62669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987824" y="-34504"/>
            <a:ext cx="5256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타자와 투수 선택 버튼 추가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/>
              <a:t>(</a:t>
            </a:r>
            <a:r>
              <a:rPr lang="ko-KR" altLang="en-US" sz="800" dirty="0" smtClean="0"/>
              <a:t>보유 선수 중 가장 높은 레벨 자동 선택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체형 별 보유 캐릭터 없을 시</a:t>
            </a:r>
            <a:r>
              <a:rPr lang="en-US" altLang="ko-KR" sz="800" dirty="0" smtClean="0"/>
              <a:t>,</a:t>
            </a:r>
            <a:r>
              <a:rPr lang="ko-KR" altLang="en-US" sz="800" dirty="0" smtClean="0"/>
              <a:t> 해당 기본 캐릭터 노출</a:t>
            </a:r>
            <a:r>
              <a:rPr lang="en-US" altLang="ko-KR" sz="800" dirty="0" smtClean="0"/>
              <a:t>)</a:t>
            </a:r>
          </a:p>
          <a:p>
            <a:r>
              <a:rPr lang="ko-KR" altLang="en-US" sz="800" dirty="0" smtClean="0"/>
              <a:t>선택 가능 </a:t>
            </a:r>
            <a:r>
              <a:rPr lang="en-US" altLang="ko-KR" sz="800" dirty="0" smtClean="0"/>
              <a:t>–(</a:t>
            </a:r>
            <a:r>
              <a:rPr lang="ko-KR" altLang="en-US" sz="800" dirty="0" smtClean="0"/>
              <a:t>첫 </a:t>
            </a:r>
            <a:r>
              <a:rPr lang="en-US" altLang="ko-KR" sz="800" dirty="0" smtClean="0"/>
              <a:t>VIEW </a:t>
            </a:r>
            <a:r>
              <a:rPr lang="ko-KR" altLang="en-US" sz="800" dirty="0" smtClean="0"/>
              <a:t>화면 우선순위 </a:t>
            </a:r>
            <a:r>
              <a:rPr lang="en-US" altLang="ko-KR" sz="800" dirty="0" smtClean="0"/>
              <a:t>1,</a:t>
            </a:r>
            <a:r>
              <a:rPr lang="ko-KR" altLang="en-US" sz="800" dirty="0" smtClean="0"/>
              <a:t>보통체형</a:t>
            </a:r>
            <a:r>
              <a:rPr lang="en-US" altLang="ko-KR" sz="800" dirty="0" smtClean="0"/>
              <a:t>, 2, </a:t>
            </a:r>
            <a:r>
              <a:rPr lang="ko-KR" altLang="en-US" sz="800" dirty="0" err="1" smtClean="0"/>
              <a:t>높은레벨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3, </a:t>
            </a:r>
            <a:r>
              <a:rPr lang="ko-KR" altLang="en-US" sz="800" dirty="0" smtClean="0"/>
              <a:t>타자</a:t>
            </a:r>
            <a:r>
              <a:rPr lang="en-US" altLang="ko-KR" sz="800" dirty="0" smtClean="0"/>
              <a:t>)</a:t>
            </a:r>
          </a:p>
          <a:p>
            <a:r>
              <a:rPr lang="ko-KR" altLang="en-US" sz="800" dirty="0" smtClean="0"/>
              <a:t>선택 시 </a:t>
            </a:r>
            <a:r>
              <a:rPr lang="en-US" altLang="ko-KR" sz="800" dirty="0" smtClean="0"/>
              <a:t>INVENTORY</a:t>
            </a:r>
            <a:r>
              <a:rPr lang="ko-KR" altLang="en-US" sz="800" dirty="0" smtClean="0"/>
              <a:t>의 아이템 섹션은 해당 아이템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투수아이템 </a:t>
            </a:r>
            <a:r>
              <a:rPr lang="en-US" altLang="ko-KR" sz="800" dirty="0" smtClean="0"/>
              <a:t>OR </a:t>
            </a:r>
            <a:r>
              <a:rPr lang="ko-KR" altLang="en-US" sz="800" dirty="0" smtClean="0"/>
              <a:t>타자아이템</a:t>
            </a:r>
            <a:r>
              <a:rPr lang="en-US" altLang="ko-KR" sz="800" dirty="0" smtClean="0"/>
              <a:t>)</a:t>
            </a:r>
          </a:p>
          <a:p>
            <a:r>
              <a:rPr lang="en-US" altLang="ko-KR" sz="800" dirty="0" smtClean="0"/>
              <a:t>(</a:t>
            </a:r>
            <a:r>
              <a:rPr lang="ko-KR" altLang="en-US" sz="800" dirty="0" smtClean="0"/>
              <a:t>투수 </a:t>
            </a:r>
            <a:r>
              <a:rPr lang="en-US" altLang="ko-KR" sz="800" dirty="0" smtClean="0"/>
              <a:t>OR </a:t>
            </a:r>
            <a:r>
              <a:rPr lang="ko-KR" altLang="en-US" sz="800" dirty="0" smtClean="0"/>
              <a:t>타자</a:t>
            </a:r>
            <a:r>
              <a:rPr lang="en-US" altLang="ko-KR" sz="800" dirty="0" smtClean="0"/>
              <a:t>)</a:t>
            </a:r>
            <a:r>
              <a:rPr lang="ko-KR" altLang="en-US" sz="800" dirty="0" smtClean="0"/>
              <a:t>으로 전환 </a:t>
            </a:r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dirty="0"/>
          </a:p>
        </p:txBody>
      </p:sp>
      <p:sp>
        <p:nvSpPr>
          <p:cNvPr id="46" name="TextBox 45"/>
          <p:cNvSpPr txBox="1"/>
          <p:nvPr/>
        </p:nvSpPr>
        <p:spPr>
          <a:xfrm>
            <a:off x="179512" y="116632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7. INVENTORY UI </a:t>
            </a:r>
            <a:r>
              <a:rPr lang="ko-KR" altLang="en-US" b="1" dirty="0" smtClean="0"/>
              <a:t>정리</a:t>
            </a:r>
            <a:endParaRPr lang="ko-KR" altLang="en-US" b="1" dirty="0"/>
          </a:p>
        </p:txBody>
      </p:sp>
      <p:sp>
        <p:nvSpPr>
          <p:cNvPr id="47" name="직사각형 46"/>
          <p:cNvSpPr/>
          <p:nvPr/>
        </p:nvSpPr>
        <p:spPr>
          <a:xfrm>
            <a:off x="6228184" y="3773138"/>
            <a:ext cx="504056" cy="4320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6156176" y="3844697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</a:rPr>
              <a:t>EQUIP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/>
          <p:cNvCxnSpPr>
            <a:stCxn id="47" idx="2"/>
            <a:endCxn id="52" idx="1"/>
          </p:cNvCxnSpPr>
          <p:nvPr/>
        </p:nvCxnSpPr>
        <p:spPr>
          <a:xfrm>
            <a:off x="6480212" y="4205186"/>
            <a:ext cx="756084" cy="215377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236296" y="4005064"/>
            <a:ext cx="1728192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FF0000"/>
                </a:solidFill>
              </a:rPr>
              <a:t>선택된 아이템 개별 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ko-KR" altLang="en-US" sz="800" b="1" dirty="0" smtClean="0">
                <a:solidFill>
                  <a:srgbClr val="FF0000"/>
                </a:solidFill>
              </a:rPr>
              <a:t>장비하기 추가 요망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사물함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TAP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시에는 귀속 버튼으로 교체</a:t>
            </a:r>
            <a:r>
              <a:rPr lang="en-US" altLang="ko-KR" sz="8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800" b="1" dirty="0" smtClean="0">
                <a:solidFill>
                  <a:srgbClr val="FF0000"/>
                </a:solidFill>
                <a:sym typeface="Wingdings" pitchFamily="2" charset="2"/>
              </a:rPr>
              <a:t>장착 아이템 더블 </a:t>
            </a:r>
            <a:r>
              <a:rPr lang="en-US" altLang="ko-KR" sz="800" b="1" dirty="0" smtClean="0">
                <a:solidFill>
                  <a:srgbClr val="FF0000"/>
                </a:solidFill>
                <a:sym typeface="Wingdings" pitchFamily="2" charset="2"/>
              </a:rPr>
              <a:t>TAP</a:t>
            </a:r>
            <a:r>
              <a:rPr lang="ko-KR" altLang="en-US" sz="800" b="1" dirty="0" smtClean="0">
                <a:solidFill>
                  <a:srgbClr val="FF0000"/>
                </a:solidFill>
                <a:sym typeface="Wingdings" pitchFamily="2" charset="2"/>
              </a:rPr>
              <a:t>하거나 장비하기 버튼 </a:t>
            </a:r>
            <a:r>
              <a:rPr lang="en-US" altLang="ko-KR" sz="800" b="1" dirty="0" smtClean="0">
                <a:solidFill>
                  <a:srgbClr val="FF0000"/>
                </a:solidFill>
                <a:sym typeface="Wingdings" pitchFamily="2" charset="2"/>
              </a:rPr>
              <a:t>TAP</a:t>
            </a:r>
            <a:r>
              <a:rPr lang="ko-KR" altLang="en-US" sz="800" b="1" dirty="0" smtClean="0">
                <a:solidFill>
                  <a:srgbClr val="FF0000"/>
                </a:solidFill>
                <a:sym typeface="Wingdings" pitchFamily="2" charset="2"/>
              </a:rPr>
              <a:t>시에 장비 해제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)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043608" y="2708920"/>
            <a:ext cx="648072" cy="50405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/>
          <p:cNvCxnSpPr/>
          <p:nvPr/>
        </p:nvCxnSpPr>
        <p:spPr>
          <a:xfrm flipH="1">
            <a:off x="1259632" y="3212976"/>
            <a:ext cx="72008" cy="1944216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4932040" y="3775899"/>
            <a:ext cx="288032" cy="2880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L 도형 57"/>
          <p:cNvSpPr/>
          <p:nvPr/>
        </p:nvSpPr>
        <p:spPr>
          <a:xfrm rot="2497858">
            <a:off x="4581025" y="3808657"/>
            <a:ext cx="227858" cy="227858"/>
          </a:xfrm>
          <a:prstGeom prst="corner">
            <a:avLst>
              <a:gd name="adj1" fmla="val 13041"/>
              <a:gd name="adj2" fmla="val 13041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L 도형 58"/>
          <p:cNvSpPr/>
          <p:nvPr/>
        </p:nvSpPr>
        <p:spPr>
          <a:xfrm rot="2497858" flipH="1" flipV="1">
            <a:off x="5321389" y="3804934"/>
            <a:ext cx="225849" cy="226188"/>
          </a:xfrm>
          <a:prstGeom prst="corner">
            <a:avLst>
              <a:gd name="adj1" fmla="val 13041"/>
              <a:gd name="adj2" fmla="val 13041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4888040" y="3795864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1/7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499992" y="3717032"/>
            <a:ext cx="1152128" cy="432048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화살표 연결선 61"/>
          <p:cNvCxnSpPr>
            <a:stCxn id="61" idx="2"/>
            <a:endCxn id="65" idx="0"/>
          </p:cNvCxnSpPr>
          <p:nvPr/>
        </p:nvCxnSpPr>
        <p:spPr>
          <a:xfrm>
            <a:off x="5076056" y="4149080"/>
            <a:ext cx="2772308" cy="108012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228184" y="5229200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현재창의 넘버링 추가 요망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/>
              <a:t>아이템은 한번에 </a:t>
            </a:r>
            <a:r>
              <a:rPr lang="en-US" altLang="ko-KR" sz="800" dirty="0" smtClean="0"/>
              <a:t>3</a:t>
            </a:r>
            <a:r>
              <a:rPr lang="ko-KR" altLang="en-US" sz="800" dirty="0" smtClean="0"/>
              <a:t>개씩 볼 수 있으며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화살표로 이동 가능</a:t>
            </a:r>
            <a:r>
              <a:rPr lang="en-US" altLang="ko-KR" sz="800" dirty="0" smtClean="0"/>
              <a:t>.</a:t>
            </a:r>
            <a:endParaRPr lang="ko-KR" altLang="en-US" sz="800" dirty="0" smtClean="0"/>
          </a:p>
        </p:txBody>
      </p:sp>
      <p:sp>
        <p:nvSpPr>
          <p:cNvPr id="68" name="직사각형 67"/>
          <p:cNvSpPr/>
          <p:nvPr/>
        </p:nvSpPr>
        <p:spPr>
          <a:xfrm>
            <a:off x="3651798" y="3148919"/>
            <a:ext cx="936104" cy="216024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화살표 연결선 69"/>
          <p:cNvCxnSpPr>
            <a:stCxn id="68" idx="0"/>
          </p:cNvCxnSpPr>
          <p:nvPr/>
        </p:nvCxnSpPr>
        <p:spPr>
          <a:xfrm flipV="1">
            <a:off x="4119850" y="1628800"/>
            <a:ext cx="3044438" cy="1520119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467544" y="1772816"/>
            <a:ext cx="864096" cy="720080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412788" y="1815946"/>
            <a:ext cx="10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TEAM CREATE</a:t>
            </a:r>
            <a:endParaRPr lang="ko-KR" altLang="en-US" b="1" dirty="0"/>
          </a:p>
        </p:txBody>
      </p:sp>
      <p:sp>
        <p:nvSpPr>
          <p:cNvPr id="43" name="직사각형 42"/>
          <p:cNvSpPr/>
          <p:nvPr/>
        </p:nvSpPr>
        <p:spPr>
          <a:xfrm>
            <a:off x="5220072" y="1268760"/>
            <a:ext cx="792088" cy="342788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95536" y="692696"/>
            <a:ext cx="1656184" cy="4320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433040" y="718574"/>
            <a:ext cx="1618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INVENTORY</a:t>
            </a:r>
            <a:endParaRPr lang="ko-KR" altLang="en-US" b="1" dirty="0"/>
          </a:p>
        </p:txBody>
      </p:sp>
      <p:cxnSp>
        <p:nvCxnSpPr>
          <p:cNvPr id="51" name="직선 화살표 연결선 50"/>
          <p:cNvCxnSpPr>
            <a:stCxn id="79" idx="0"/>
            <a:endCxn id="67" idx="1"/>
          </p:cNvCxnSpPr>
          <p:nvPr/>
        </p:nvCxnSpPr>
        <p:spPr>
          <a:xfrm flipV="1">
            <a:off x="6402578" y="477054"/>
            <a:ext cx="977734" cy="820584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923928" y="5229200"/>
            <a:ext cx="2232248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FF0000"/>
                </a:solidFill>
              </a:rPr>
              <a:t>팀 편성 모드로 진입 버튼 추가 요망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.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800" b="1" dirty="0" err="1" smtClean="0">
                <a:solidFill>
                  <a:srgbClr val="FF0000"/>
                </a:solidFill>
              </a:rPr>
              <a:t>팀편성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모드로 진입 시 현 화면에 노출 된 캐릭터로 </a:t>
            </a:r>
            <a:r>
              <a:rPr lang="ko-KR" altLang="en-US" sz="800" b="1" dirty="0" err="1" smtClean="0">
                <a:solidFill>
                  <a:srgbClr val="FF0000"/>
                </a:solidFill>
              </a:rPr>
              <a:t>팀셋팅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모드에서 반영</a:t>
            </a:r>
            <a:r>
              <a:rPr lang="en-US" altLang="ko-KR" sz="8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800" b="1" strike="sngStrike" dirty="0" smtClean="0">
                <a:solidFill>
                  <a:srgbClr val="FF0000"/>
                </a:solidFill>
                <a:sym typeface="Wingdings" pitchFamily="2" charset="2"/>
              </a:rPr>
              <a:t>라이선스 적용 시에 팀 </a:t>
            </a:r>
            <a:r>
              <a:rPr lang="ko-KR" altLang="en-US" sz="800" b="1" strike="sngStrike" dirty="0" err="1" smtClean="0">
                <a:solidFill>
                  <a:srgbClr val="FF0000"/>
                </a:solidFill>
                <a:sym typeface="Wingdings" pitchFamily="2" charset="2"/>
              </a:rPr>
              <a:t>셋팅</a:t>
            </a:r>
            <a:r>
              <a:rPr lang="ko-KR" altLang="en-US" sz="800" b="1" strike="sngStrike" dirty="0" smtClean="0">
                <a:solidFill>
                  <a:srgbClr val="FF0000"/>
                </a:solidFill>
                <a:sym typeface="Wingdings" pitchFamily="2" charset="2"/>
              </a:rPr>
              <a:t> 아이콘을 </a:t>
            </a:r>
            <a:r>
              <a:rPr lang="en-US" altLang="ko-KR" sz="800" b="1" strike="sngStrike" dirty="0" smtClean="0">
                <a:solidFill>
                  <a:srgbClr val="FF0000"/>
                </a:solidFill>
                <a:sym typeface="Wingdings" pitchFamily="2" charset="2"/>
              </a:rPr>
              <a:t>HOME</a:t>
            </a:r>
            <a:r>
              <a:rPr lang="ko-KR" altLang="en-US" sz="800" b="1" strike="sngStrike" dirty="0" smtClean="0">
                <a:solidFill>
                  <a:srgbClr val="FF0000"/>
                </a:solidFill>
                <a:sym typeface="Wingdings" pitchFamily="2" charset="2"/>
              </a:rPr>
              <a:t>아이콘 근처로 이동하고 현 섹션에 선수카드 노출 </a:t>
            </a:r>
            <a:r>
              <a:rPr lang="en-US" altLang="ko-KR" sz="800" b="1" strike="sngStrike" dirty="0" smtClean="0">
                <a:solidFill>
                  <a:srgbClr val="FF0000"/>
                </a:solidFill>
              </a:rPr>
              <a:t>)</a:t>
            </a:r>
            <a:r>
              <a:rPr lang="ko-KR" altLang="en-US" sz="800" b="1" strike="sngStrike" dirty="0" smtClean="0">
                <a:solidFill>
                  <a:srgbClr val="FF0000"/>
                </a:solidFill>
              </a:rPr>
              <a:t> </a:t>
            </a:r>
            <a:endParaRPr lang="ko-KR" altLang="en-US" sz="800" b="1" strike="sngStrike" dirty="0">
              <a:solidFill>
                <a:srgbClr val="FF000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380312" y="0"/>
            <a:ext cx="17636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구매한 아이템이 귀속 되기 전 </a:t>
            </a:r>
            <a:r>
              <a:rPr lang="en-US" altLang="ko-KR" sz="800" dirty="0" smtClean="0">
                <a:solidFill>
                  <a:srgbClr val="FF0000"/>
                </a:solidFill>
              </a:rPr>
              <a:t>VIEW</a:t>
            </a:r>
            <a:r>
              <a:rPr lang="ko-KR" altLang="en-US" sz="800" dirty="0" smtClean="0">
                <a:solidFill>
                  <a:srgbClr val="FF0000"/>
                </a:solidFill>
              </a:rPr>
              <a:t>되는 섹션 추가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섹션 진입하여 아이템 </a:t>
            </a:r>
            <a:r>
              <a:rPr lang="en-US" altLang="ko-KR" sz="800" dirty="0" smtClean="0">
                <a:solidFill>
                  <a:srgbClr val="FF0000"/>
                </a:solidFill>
              </a:rPr>
              <a:t>TAP</a:t>
            </a:r>
            <a:r>
              <a:rPr lang="ko-KR" altLang="en-US" sz="800" dirty="0" smtClean="0">
                <a:solidFill>
                  <a:srgbClr val="FF0000"/>
                </a:solidFill>
              </a:rPr>
              <a:t>시에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POP UP </a:t>
            </a:r>
            <a:r>
              <a:rPr lang="ko-KR" altLang="en-US" sz="800" dirty="0" smtClean="0">
                <a:solidFill>
                  <a:srgbClr val="FF0000"/>
                </a:solidFill>
              </a:rPr>
              <a:t>노출 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(000</a:t>
            </a:r>
            <a:r>
              <a:rPr lang="ko-KR" altLang="en-US" sz="800" dirty="0" smtClean="0">
                <a:solidFill>
                  <a:srgbClr val="FF0000"/>
                </a:solidFill>
              </a:rPr>
              <a:t>아이템이 </a:t>
            </a:r>
            <a:r>
              <a:rPr lang="en-US" altLang="ko-KR" sz="800" dirty="0" smtClean="0">
                <a:solidFill>
                  <a:srgbClr val="FF0000"/>
                </a:solidFill>
              </a:rPr>
              <a:t>000</a:t>
            </a:r>
            <a:r>
              <a:rPr lang="ko-KR" altLang="en-US" sz="800" dirty="0" smtClean="0">
                <a:solidFill>
                  <a:srgbClr val="FF0000"/>
                </a:solidFill>
              </a:rPr>
              <a:t>에게 귀속 됩니다</a:t>
            </a:r>
            <a:r>
              <a:rPr lang="en-US" altLang="ko-KR" sz="800" dirty="0" smtClean="0">
                <a:solidFill>
                  <a:srgbClr val="FF0000"/>
                </a:solidFill>
              </a:rPr>
              <a:t>. </a:t>
            </a:r>
            <a:r>
              <a:rPr lang="ko-KR" altLang="en-US" sz="800" dirty="0" smtClean="0">
                <a:solidFill>
                  <a:srgbClr val="FF0000"/>
                </a:solidFill>
              </a:rPr>
              <a:t>수락 하시겠습니까</a:t>
            </a:r>
            <a:r>
              <a:rPr lang="en-US" altLang="ko-KR" sz="800" dirty="0" smtClean="0">
                <a:solidFill>
                  <a:srgbClr val="FF0000"/>
                </a:solidFill>
              </a:rPr>
              <a:t>?)</a:t>
            </a:r>
            <a:r>
              <a:rPr lang="ko-KR" altLang="en-US" sz="800" dirty="0" smtClean="0">
                <a:solidFill>
                  <a:srgbClr val="FF0000"/>
                </a:solidFill>
              </a:rPr>
              <a:t> 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r>
              <a:rPr lang="ko-KR" altLang="en-US" sz="800" dirty="0" smtClean="0">
                <a:solidFill>
                  <a:srgbClr val="FF0000"/>
                </a:solidFill>
              </a:rPr>
              <a:t> 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191672" y="5661248"/>
            <a:ext cx="295232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800" dirty="0" smtClean="0">
                <a:solidFill>
                  <a:prstClr val="black"/>
                </a:solidFill>
              </a:rPr>
              <a:t>(</a:t>
            </a:r>
            <a:r>
              <a:rPr lang="ko-KR" altLang="en-US" sz="800" dirty="0" err="1" smtClean="0">
                <a:solidFill>
                  <a:prstClr val="black"/>
                </a:solidFill>
              </a:rPr>
              <a:t>인벤토리</a:t>
            </a:r>
            <a:r>
              <a:rPr lang="ko-KR" altLang="en-US" sz="800" dirty="0" smtClean="0">
                <a:solidFill>
                  <a:prstClr val="black"/>
                </a:solidFill>
              </a:rPr>
              <a:t> 창에서도 선수 변경 가능하며</a:t>
            </a:r>
            <a:r>
              <a:rPr lang="en-US" altLang="ko-KR" sz="800" dirty="0" smtClean="0">
                <a:solidFill>
                  <a:prstClr val="black"/>
                </a:solidFill>
              </a:rPr>
              <a:t>, </a:t>
            </a:r>
            <a:r>
              <a:rPr lang="ko-KR" altLang="en-US" sz="800" dirty="0" err="1" smtClean="0">
                <a:solidFill>
                  <a:prstClr val="black"/>
                </a:solidFill>
              </a:rPr>
              <a:t>인벤토리</a:t>
            </a:r>
            <a:r>
              <a:rPr lang="ko-KR" altLang="en-US" sz="800" dirty="0" smtClean="0">
                <a:solidFill>
                  <a:prstClr val="black"/>
                </a:solidFill>
              </a:rPr>
              <a:t> 창에서 변경된 선수는 </a:t>
            </a:r>
            <a:r>
              <a:rPr lang="en-US" altLang="ko-KR" sz="800" dirty="0" smtClean="0">
                <a:solidFill>
                  <a:prstClr val="black"/>
                </a:solidFill>
              </a:rPr>
              <a:t>TEAM </a:t>
            </a:r>
            <a:r>
              <a:rPr lang="ko-KR" altLang="en-US" sz="800" dirty="0" err="1" smtClean="0">
                <a:solidFill>
                  <a:prstClr val="black"/>
                </a:solidFill>
              </a:rPr>
              <a:t>셋팅</a:t>
            </a:r>
            <a:r>
              <a:rPr lang="ko-KR" altLang="en-US" sz="800" dirty="0" smtClean="0">
                <a:solidFill>
                  <a:prstClr val="black"/>
                </a:solidFill>
              </a:rPr>
              <a:t> 창에서도 적용됨</a:t>
            </a:r>
            <a:r>
              <a:rPr lang="en-US" altLang="ko-KR" sz="800" dirty="0" smtClean="0">
                <a:solidFill>
                  <a:prstClr val="black"/>
                </a:solidFill>
              </a:rPr>
              <a:t>.)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dirty="0" smtClean="0">
              <a:solidFill>
                <a:prstClr val="black"/>
              </a:solidFill>
            </a:endParaRPr>
          </a:p>
          <a:p>
            <a:endParaRPr lang="ko-KR" altLang="en-US" dirty="0"/>
          </a:p>
        </p:txBody>
      </p:sp>
      <p:sp>
        <p:nvSpPr>
          <p:cNvPr id="64" name="직사각형 63"/>
          <p:cNvSpPr/>
          <p:nvPr/>
        </p:nvSpPr>
        <p:spPr>
          <a:xfrm>
            <a:off x="3563888" y="4105874"/>
            <a:ext cx="576064" cy="403245"/>
          </a:xfrm>
          <a:prstGeom prst="rect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/>
          <p:cNvCxnSpPr>
            <a:stCxn id="64" idx="2"/>
            <a:endCxn id="55" idx="0"/>
          </p:cNvCxnSpPr>
          <p:nvPr/>
        </p:nvCxnSpPr>
        <p:spPr>
          <a:xfrm>
            <a:off x="3851920" y="4509119"/>
            <a:ext cx="3815916" cy="1152129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 rot="19210236">
            <a:off x="5868144" y="2636912"/>
            <a:ext cx="864096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EQUIP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8" name="직선 화살표 연결선 77"/>
          <p:cNvCxnSpPr>
            <a:stCxn id="73" idx="2"/>
          </p:cNvCxnSpPr>
          <p:nvPr/>
        </p:nvCxnSpPr>
        <p:spPr>
          <a:xfrm>
            <a:off x="6418471" y="2963393"/>
            <a:ext cx="745817" cy="24958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7236296" y="3068960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장비 완료된 아이템의 표시 추가 요망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3624270" y="1268760"/>
            <a:ext cx="754584" cy="3427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3670400" y="1297638"/>
            <a:ext cx="648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bg1"/>
                </a:solidFill>
              </a:rPr>
              <a:t> 장 비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378854" y="1268760"/>
            <a:ext cx="841218" cy="3427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4480673" y="1301020"/>
            <a:ext cx="601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bg1"/>
                </a:solidFill>
              </a:rPr>
              <a:t>강 화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6032412" y="1268760"/>
            <a:ext cx="754584" cy="342788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6078542" y="1297638"/>
            <a:ext cx="648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bg1"/>
                </a:solidFill>
              </a:rPr>
              <a:t>사물함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326584" y="1314890"/>
            <a:ext cx="601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bg1"/>
                </a:solidFill>
              </a:rPr>
              <a:t>소 모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graphicFrame>
        <p:nvGraphicFramePr>
          <p:cNvPr id="71" name="표 70"/>
          <p:cNvGraphicFramePr>
            <a:graphicFrameLocks noGrp="1"/>
          </p:cNvGraphicFramePr>
          <p:nvPr/>
        </p:nvGraphicFramePr>
        <p:xfrm>
          <a:off x="107504" y="5088052"/>
          <a:ext cx="1584176" cy="5926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/>
                <a:gridCol w="792088"/>
              </a:tblGrid>
              <a:tr h="19756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출력 </a:t>
                      </a:r>
                      <a:r>
                        <a:rPr lang="ko-KR" altLang="en-US" sz="800" dirty="0" err="1" smtClean="0"/>
                        <a:t>능력치</a:t>
                      </a:r>
                      <a:endParaRPr lang="ko-KR" altLang="en-US" sz="800" dirty="0"/>
                    </a:p>
                  </a:txBody>
                  <a:tcPr marL="48714" marR="48714" marT="24357" marB="243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EQUIP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ko-KR" altLang="en-US" sz="800" dirty="0" err="1" smtClean="0"/>
                        <a:t>능력치</a:t>
                      </a:r>
                      <a:endParaRPr lang="ko-KR" altLang="en-US" sz="800" dirty="0"/>
                    </a:p>
                  </a:txBody>
                  <a:tcPr marL="48714" marR="48714" marT="24357" marB="24357"/>
                </a:tc>
              </a:tr>
              <a:tr h="1975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48714" marR="48714" marT="24357" marB="243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00</a:t>
                      </a:r>
                      <a:endParaRPr lang="ko-KR" altLang="en-US" sz="800" dirty="0"/>
                    </a:p>
                  </a:txBody>
                  <a:tcPr marL="48714" marR="48714" marT="24357" marB="24357"/>
                </a:tc>
              </a:tr>
              <a:tr h="1975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48714" marR="48714" marT="24357" marB="243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00</a:t>
                      </a:r>
                      <a:endParaRPr lang="ko-KR" altLang="en-US" sz="800" dirty="0"/>
                    </a:p>
                  </a:txBody>
                  <a:tcPr marL="48714" marR="48714" marT="24357" marB="24357"/>
                </a:tc>
              </a:tr>
            </a:tbl>
          </a:graphicData>
        </a:graphic>
      </p:graphicFrame>
      <p:sp>
        <p:nvSpPr>
          <p:cNvPr id="82" name="TextBox 81"/>
          <p:cNvSpPr txBox="1"/>
          <p:nvPr/>
        </p:nvSpPr>
        <p:spPr>
          <a:xfrm>
            <a:off x="4211960" y="6165304"/>
            <a:ext cx="2520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>
                <a:solidFill>
                  <a:srgbClr val="FF0000"/>
                </a:solidFill>
              </a:rPr>
              <a:t>능력치</a:t>
            </a:r>
            <a:r>
              <a:rPr lang="ko-KR" altLang="en-US" sz="800" dirty="0" smtClean="0">
                <a:solidFill>
                  <a:srgbClr val="FF0000"/>
                </a:solidFill>
              </a:rPr>
              <a:t> 카운트 방법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각 섹션마다 선택</a:t>
            </a:r>
            <a:r>
              <a:rPr lang="en-US" altLang="ko-KR" sz="800" dirty="0" smtClean="0">
                <a:solidFill>
                  <a:srgbClr val="FF0000"/>
                </a:solidFill>
              </a:rPr>
              <a:t>(</a:t>
            </a:r>
            <a:r>
              <a:rPr lang="ko-KR" altLang="en-US" sz="800" dirty="0" smtClean="0">
                <a:solidFill>
                  <a:srgbClr val="FF0000"/>
                </a:solidFill>
              </a:rPr>
              <a:t>입어보기 누르지 않고</a:t>
            </a:r>
            <a:r>
              <a:rPr lang="en-US" altLang="ko-KR" sz="800" dirty="0" smtClean="0">
                <a:solidFill>
                  <a:srgbClr val="FF0000"/>
                </a:solidFill>
              </a:rPr>
              <a:t>)</a:t>
            </a:r>
            <a:r>
              <a:rPr lang="ko-KR" altLang="en-US" sz="800" dirty="0" smtClean="0">
                <a:solidFill>
                  <a:srgbClr val="FF0000"/>
                </a:solidFill>
              </a:rPr>
              <a:t>한 아이템의 총합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능력치가</a:t>
            </a:r>
            <a:r>
              <a:rPr lang="ko-KR" altLang="en-US" sz="800" dirty="0" smtClean="0">
                <a:solidFill>
                  <a:srgbClr val="FF0000"/>
                </a:solidFill>
              </a:rPr>
              <a:t> 기본으로 </a:t>
            </a:r>
            <a:r>
              <a:rPr lang="en-US" altLang="ko-KR" sz="800" dirty="0" smtClean="0">
                <a:solidFill>
                  <a:srgbClr val="FF0000"/>
                </a:solidFill>
              </a:rPr>
              <a:t>VIEW</a:t>
            </a:r>
            <a:r>
              <a:rPr lang="ko-KR" altLang="en-US" sz="800" dirty="0" smtClean="0">
                <a:solidFill>
                  <a:srgbClr val="FF0000"/>
                </a:solidFill>
              </a:rPr>
              <a:t>되는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능력치에</a:t>
            </a:r>
            <a:r>
              <a:rPr lang="ko-KR" altLang="en-US" sz="800" dirty="0" smtClean="0">
                <a:solidFill>
                  <a:srgbClr val="FF0000"/>
                </a:solidFill>
              </a:rPr>
              <a:t> 합해짐</a:t>
            </a:r>
            <a:endParaRPr lang="ko-KR" altLang="en-US" sz="800" dirty="0" smtClean="0"/>
          </a:p>
        </p:txBody>
      </p:sp>
      <p:sp>
        <p:nvSpPr>
          <p:cNvPr id="98" name="TextBox 97"/>
          <p:cNvSpPr txBox="1"/>
          <p:nvPr/>
        </p:nvSpPr>
        <p:spPr>
          <a:xfrm>
            <a:off x="107504" y="5736124"/>
            <a:ext cx="1584176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선택 아이템이 없을 경우 출력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능력치는</a:t>
            </a:r>
            <a:r>
              <a:rPr lang="ko-KR" altLang="en-US" sz="800" dirty="0" smtClean="0">
                <a:solidFill>
                  <a:srgbClr val="FF0000"/>
                </a:solidFill>
              </a:rPr>
              <a:t> </a:t>
            </a:r>
            <a:r>
              <a:rPr lang="en-US" altLang="ko-KR" sz="800" dirty="0" smtClean="0">
                <a:solidFill>
                  <a:srgbClr val="FF0000"/>
                </a:solidFill>
              </a:rPr>
              <a:t>(</a:t>
            </a:r>
            <a:r>
              <a:rPr lang="ko-KR" altLang="en-US" sz="800" dirty="0" smtClean="0">
                <a:solidFill>
                  <a:srgbClr val="FF0000"/>
                </a:solidFill>
              </a:rPr>
              <a:t>현 장비 기준</a:t>
            </a:r>
            <a:r>
              <a:rPr lang="en-US" altLang="ko-KR" sz="8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sz="800" dirty="0" err="1" smtClean="0">
                <a:solidFill>
                  <a:srgbClr val="FF0000"/>
                </a:solidFill>
              </a:rPr>
              <a:t>힌색으로</a:t>
            </a:r>
            <a:r>
              <a:rPr lang="ko-KR" altLang="en-US" sz="800" dirty="0" smtClean="0">
                <a:solidFill>
                  <a:srgbClr val="FF0000"/>
                </a:solidFill>
              </a:rPr>
              <a:t> 출력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dirty="0" smtClean="0">
              <a:solidFill>
                <a:srgbClr val="FF0000"/>
              </a:solidFill>
            </a:endParaRPr>
          </a:p>
        </p:txBody>
      </p:sp>
      <p:graphicFrame>
        <p:nvGraphicFramePr>
          <p:cNvPr id="99" name="표 98"/>
          <p:cNvGraphicFramePr>
            <a:graphicFrameLocks noGrp="1"/>
          </p:cNvGraphicFramePr>
          <p:nvPr/>
        </p:nvGraphicFramePr>
        <p:xfrm>
          <a:off x="1763688" y="5085184"/>
          <a:ext cx="2016224" cy="5926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/>
                <a:gridCol w="1224136"/>
              </a:tblGrid>
              <a:tr h="19756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출력 </a:t>
                      </a:r>
                      <a:r>
                        <a:rPr lang="ko-KR" altLang="en-US" sz="800" dirty="0" err="1" smtClean="0"/>
                        <a:t>능력치</a:t>
                      </a:r>
                      <a:endParaRPr lang="ko-KR" altLang="en-US" sz="800" dirty="0"/>
                    </a:p>
                  </a:txBody>
                  <a:tcPr marL="48714" marR="48714" marT="24357" marB="243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EQUIP</a:t>
                      </a:r>
                      <a:r>
                        <a:rPr lang="ko-KR" altLang="en-US" sz="800" dirty="0" smtClean="0"/>
                        <a:t>의 총합 능력치</a:t>
                      </a:r>
                      <a:endParaRPr lang="ko-KR" altLang="en-US" sz="800" dirty="0"/>
                    </a:p>
                  </a:txBody>
                  <a:tcPr marL="48714" marR="48714" marT="24357" marB="24357"/>
                </a:tc>
              </a:tr>
              <a:tr h="1975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 smtClean="0">
                          <a:solidFill>
                            <a:srgbClr val="00B050"/>
                          </a:solidFill>
                        </a:rPr>
                        <a:t>124</a:t>
                      </a:r>
                      <a:endParaRPr lang="ko-KR" altLang="en-US"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48714" marR="48714" marT="24357" marB="243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 smtClean="0">
                          <a:solidFill>
                            <a:srgbClr val="00B0F0"/>
                          </a:solidFill>
                        </a:rPr>
                        <a:t>+34</a:t>
                      </a:r>
                      <a:endParaRPr lang="ko-KR" altLang="en-US" sz="800" b="1" dirty="0">
                        <a:solidFill>
                          <a:srgbClr val="00B0F0"/>
                        </a:solidFill>
                      </a:endParaRPr>
                    </a:p>
                  </a:txBody>
                  <a:tcPr marL="48714" marR="48714" marT="24357" marB="24357"/>
                </a:tc>
              </a:tr>
              <a:tr h="1975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</a:rPr>
                        <a:t>49</a:t>
                      </a:r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48714" marR="48714" marT="24357" marB="243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</a:rPr>
                        <a:t>-21</a:t>
                      </a:r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48714" marR="48714" marT="24357" marB="24357"/>
                </a:tc>
              </a:tr>
            </a:tbl>
          </a:graphicData>
        </a:graphic>
      </p:graphicFrame>
      <p:sp>
        <p:nvSpPr>
          <p:cNvPr id="100" name="TextBox 99"/>
          <p:cNvSpPr txBox="1"/>
          <p:nvPr/>
        </p:nvSpPr>
        <p:spPr>
          <a:xfrm>
            <a:off x="1772688" y="5637874"/>
            <a:ext cx="2079232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출력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능력치는</a:t>
            </a:r>
            <a:r>
              <a:rPr lang="ko-KR" altLang="en-US" sz="800" dirty="0" smtClean="0">
                <a:solidFill>
                  <a:srgbClr val="FF0000"/>
                </a:solidFill>
              </a:rPr>
              <a:t> </a:t>
            </a:r>
            <a:r>
              <a:rPr lang="en-US" altLang="ko-KR" sz="800" dirty="0" smtClean="0">
                <a:solidFill>
                  <a:srgbClr val="FF0000"/>
                </a:solidFill>
              </a:rPr>
              <a:t>EQUIP</a:t>
            </a:r>
            <a:r>
              <a:rPr lang="ko-KR" altLang="en-US" sz="800" dirty="0" smtClean="0">
                <a:solidFill>
                  <a:srgbClr val="FF0000"/>
                </a:solidFill>
              </a:rPr>
              <a:t> 총합의 값을 더한 값으로 대체되며 녹색으로 표기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총합이 마이너스 일 경우 빨간색으로 표기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EQUIP</a:t>
            </a:r>
            <a:r>
              <a:rPr lang="ko-KR" altLang="en-US" sz="800" dirty="0" smtClean="0">
                <a:solidFill>
                  <a:srgbClr val="FF0000"/>
                </a:solidFill>
              </a:rPr>
              <a:t> 총합의 값은 각 섹션 별 선택 아이템과 장비 아이템의 </a:t>
            </a:r>
            <a:r>
              <a:rPr lang="en-US" altLang="ko-KR" sz="800" dirty="0" smtClean="0">
                <a:solidFill>
                  <a:srgbClr val="FF0000"/>
                </a:solidFill>
              </a:rPr>
              <a:t>+-</a:t>
            </a:r>
            <a:r>
              <a:rPr lang="ko-KR" altLang="en-US" sz="800" dirty="0" smtClean="0">
                <a:solidFill>
                  <a:srgbClr val="FF0000"/>
                </a:solidFill>
              </a:rPr>
              <a:t>오차의 총합의 값을 파란색으로 출력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총합이 마이너스일 경우 빨간색으로 출력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107504" y="6237312"/>
            <a:ext cx="1584176" cy="46166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FF0000"/>
                </a:solidFill>
              </a:rPr>
              <a:t>EQUIP</a:t>
            </a:r>
            <a:r>
              <a:rPr lang="ko-KR" altLang="en-US" sz="800" dirty="0" smtClean="0">
                <a:solidFill>
                  <a:srgbClr val="FF0000"/>
                </a:solidFill>
              </a:rPr>
              <a:t> 총합의 값은 같은 섹션에 동종 장비와의 </a:t>
            </a:r>
            <a:r>
              <a:rPr lang="en-US" altLang="ko-KR" sz="800" dirty="0" smtClean="0">
                <a:solidFill>
                  <a:srgbClr val="FF0000"/>
                </a:solidFill>
              </a:rPr>
              <a:t>+-</a:t>
            </a:r>
            <a:r>
              <a:rPr lang="ko-KR" altLang="en-US" sz="800" dirty="0" smtClean="0">
                <a:solidFill>
                  <a:srgbClr val="FF0000"/>
                </a:solidFill>
              </a:rPr>
              <a:t>값으로 연산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dirty="0" smtClean="0">
              <a:solidFill>
                <a:srgbClr val="FF0000"/>
              </a:solidFill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5724128" y="3775552"/>
            <a:ext cx="432048" cy="4320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TextBox 111"/>
          <p:cNvSpPr txBox="1"/>
          <p:nvPr/>
        </p:nvSpPr>
        <p:spPr>
          <a:xfrm>
            <a:off x="5667892" y="3797497"/>
            <a:ext cx="632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  ALL</a:t>
            </a:r>
          </a:p>
          <a:p>
            <a:r>
              <a:rPr lang="en-US" altLang="ko-KR" sz="1000" b="1" dirty="0" smtClean="0">
                <a:solidFill>
                  <a:schemeClr val="bg1"/>
                </a:solidFill>
              </a:rPr>
              <a:t>CLEAR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113" name="직선 화살표 연결선 112"/>
          <p:cNvCxnSpPr>
            <a:stCxn id="112" idx="0"/>
            <a:endCxn id="116" idx="1"/>
          </p:cNvCxnSpPr>
          <p:nvPr/>
        </p:nvCxnSpPr>
        <p:spPr>
          <a:xfrm flipV="1">
            <a:off x="5984042" y="3721388"/>
            <a:ext cx="1180246" cy="76109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7164288" y="3429000"/>
            <a:ext cx="1800200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0000"/>
                </a:solidFill>
              </a:rPr>
              <a:t>ALL CLEAR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아이콘 출력 요망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800" b="1" dirty="0" err="1" smtClean="0">
                <a:solidFill>
                  <a:srgbClr val="FF0000"/>
                </a:solidFill>
              </a:rPr>
              <a:t>인벤토리에서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EQUIP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하지 않고 적용만 한 아이템 모두 벗기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0" y="5013176"/>
            <a:ext cx="3851920" cy="18448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화살표 연결선 62"/>
          <p:cNvCxnSpPr>
            <a:endCxn id="66" idx="1"/>
          </p:cNvCxnSpPr>
          <p:nvPr/>
        </p:nvCxnSpPr>
        <p:spPr>
          <a:xfrm>
            <a:off x="1331640" y="2060848"/>
            <a:ext cx="2592288" cy="3583851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aura9369\Desktop\20120313_장은진\05_Shop_02_장비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724949"/>
            <a:ext cx="6408712" cy="4272475"/>
          </a:xfrm>
          <a:prstGeom prst="rect">
            <a:avLst/>
          </a:prstGeom>
          <a:noFill/>
        </p:spPr>
      </p:pic>
      <p:sp>
        <p:nvSpPr>
          <p:cNvPr id="25" name="직사각형 24"/>
          <p:cNvSpPr/>
          <p:nvPr/>
        </p:nvSpPr>
        <p:spPr>
          <a:xfrm>
            <a:off x="3563888" y="2163216"/>
            <a:ext cx="1152128" cy="15121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507814" y="1751682"/>
            <a:ext cx="288032" cy="8640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67705" y="1690307"/>
            <a:ext cx="1440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L</a:t>
            </a:r>
          </a:p>
          <a:p>
            <a:r>
              <a:rPr lang="en-US" altLang="ko-KR" sz="1400" b="1" dirty="0" smtClean="0">
                <a:solidFill>
                  <a:schemeClr val="bg1"/>
                </a:solidFill>
              </a:rPr>
              <a:t>R</a:t>
            </a:r>
          </a:p>
          <a:p>
            <a:r>
              <a:rPr lang="en-US" altLang="ko-KR" sz="1400" b="1" dirty="0" smtClean="0">
                <a:solidFill>
                  <a:schemeClr val="bg1"/>
                </a:solidFill>
              </a:rPr>
              <a:t>S</a:t>
            </a:r>
          </a:p>
          <a:p>
            <a:r>
              <a:rPr lang="en-US" altLang="ko-KR" sz="1400" b="1" dirty="0" smtClean="0">
                <a:solidFill>
                  <a:schemeClr val="bg1"/>
                </a:solidFill>
              </a:rPr>
              <a:t>W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64288" y="332656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선택된 아이템의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체형별</a:t>
            </a:r>
            <a:r>
              <a:rPr lang="ko-KR" altLang="en-US" sz="800" dirty="0" smtClean="0">
                <a:solidFill>
                  <a:srgbClr val="FF0000"/>
                </a:solidFill>
              </a:rPr>
              <a:t> 보기 추가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/>
              <a:t>(</a:t>
            </a:r>
            <a:r>
              <a:rPr lang="ko-KR" altLang="en-US" sz="800" dirty="0" smtClean="0"/>
              <a:t>남성전용 아이템일 경우 </a:t>
            </a:r>
            <a:r>
              <a:rPr lang="en-US" altLang="ko-KR" sz="800" dirty="0" smtClean="0"/>
              <a:t>W</a:t>
            </a:r>
            <a:r>
              <a:rPr lang="ko-KR" altLang="en-US" sz="800" dirty="0" smtClean="0"/>
              <a:t>비활성화 여성 전용 아이템일 경우 </a:t>
            </a:r>
            <a:r>
              <a:rPr lang="en-US" altLang="ko-KR" sz="800" dirty="0" smtClean="0"/>
              <a:t>L,R,S </a:t>
            </a:r>
            <a:r>
              <a:rPr lang="ko-KR" altLang="en-US" sz="800" dirty="0" smtClean="0"/>
              <a:t>비활성화</a:t>
            </a:r>
            <a:r>
              <a:rPr lang="en-US" altLang="ko-KR" sz="800" dirty="0" smtClean="0"/>
              <a:t>)</a:t>
            </a: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dirty="0"/>
          </a:p>
        </p:txBody>
      </p:sp>
      <p:cxnSp>
        <p:nvCxnSpPr>
          <p:cNvPr id="13" name="직선 화살표 연결선 12"/>
          <p:cNvCxnSpPr>
            <a:stCxn id="7" idx="3"/>
            <a:endCxn id="12" idx="1"/>
          </p:cNvCxnSpPr>
          <p:nvPr/>
        </p:nvCxnSpPr>
        <p:spPr>
          <a:xfrm flipV="1">
            <a:off x="1795846" y="748155"/>
            <a:ext cx="5368442" cy="1435575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950236" y="1114995"/>
            <a:ext cx="360040" cy="3600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886340" y="1114995"/>
            <a:ext cx="360040" cy="3600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4139952" y="2878940"/>
            <a:ext cx="3096344" cy="55006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164288" y="3212976"/>
            <a:ext cx="14401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여러 섹션에서 선택된 아이템은 모두 좌측 캐릭터에 반영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/>
          </a:p>
          <a:p>
            <a:endParaRPr lang="en-US" altLang="ko-KR" sz="800" dirty="0" smtClean="0"/>
          </a:p>
          <a:p>
            <a:r>
              <a:rPr lang="ko-KR" altLang="en-US" sz="800" dirty="0" smtClean="0"/>
              <a:t>아이템 </a:t>
            </a:r>
            <a:r>
              <a:rPr lang="en-US" altLang="ko-KR" sz="800" dirty="0" smtClean="0"/>
              <a:t>TAP</a:t>
            </a:r>
            <a:r>
              <a:rPr lang="ko-KR" altLang="en-US" sz="800" dirty="0" smtClean="0"/>
              <a:t>하면 바로 입어보기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/>
          </a:p>
          <a:p>
            <a:endParaRPr lang="en-US" altLang="ko-KR" sz="800" dirty="0" smtClean="0"/>
          </a:p>
          <a:p>
            <a:r>
              <a:rPr lang="en-US" altLang="ko-KR" sz="800" dirty="0" smtClean="0"/>
              <a:t>TAP</a:t>
            </a:r>
            <a:r>
              <a:rPr lang="ko-KR" altLang="en-US" sz="800" dirty="0" smtClean="0"/>
              <a:t>하면 고정 되어있는 </a:t>
            </a:r>
            <a:r>
              <a:rPr lang="en-US" altLang="ko-KR" sz="800" dirty="0" smtClean="0"/>
              <a:t>TEXT </a:t>
            </a:r>
            <a:r>
              <a:rPr lang="ko-KR" altLang="en-US" sz="800" dirty="0" smtClean="0"/>
              <a:t>자동 우로 스크롤 되며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설명 노출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다른 아이템 </a:t>
            </a:r>
            <a:r>
              <a:rPr lang="en-US" altLang="ko-KR" sz="800" dirty="0" smtClean="0"/>
              <a:t>TAP</a:t>
            </a:r>
            <a:r>
              <a:rPr lang="ko-KR" altLang="en-US" sz="800" dirty="0" smtClean="0"/>
              <a:t>하면 다시 고정 </a:t>
            </a:r>
            <a:r>
              <a:rPr lang="en-US" altLang="ko-KR" sz="800" dirty="0" smtClean="0"/>
              <a:t>TEXT</a:t>
            </a:r>
            <a:r>
              <a:rPr lang="ko-KR" altLang="en-US" sz="800" dirty="0" smtClean="0"/>
              <a:t>노출</a:t>
            </a:r>
            <a:r>
              <a:rPr lang="en-US" altLang="ko-KR" sz="800" dirty="0" smtClean="0"/>
              <a:t>)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/>
          </a:p>
          <a:p>
            <a:endParaRPr lang="en-US" altLang="ko-KR" sz="800" dirty="0" smtClean="0"/>
          </a:p>
          <a:p>
            <a:endParaRPr lang="en-US" altLang="ko-KR" sz="800" dirty="0" smtClean="0"/>
          </a:p>
          <a:p>
            <a:r>
              <a:rPr lang="ko-KR" altLang="en-US" sz="800" dirty="0" smtClean="0"/>
              <a:t>한번 선택된 아이템은 해당 섹션에서 깜박깜박 효과</a:t>
            </a:r>
            <a:endParaRPr lang="en-US" altLang="ko-KR" sz="800" dirty="0" smtClean="0"/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/>
          </a:p>
          <a:p>
            <a:endParaRPr lang="en-US" altLang="ko-KR" sz="800" dirty="0" smtClean="0"/>
          </a:p>
        </p:txBody>
      </p:sp>
      <p:cxnSp>
        <p:nvCxnSpPr>
          <p:cNvPr id="24" name="직선 연결선 23"/>
          <p:cNvCxnSpPr/>
          <p:nvPr/>
        </p:nvCxnSpPr>
        <p:spPr>
          <a:xfrm>
            <a:off x="2500119" y="2152583"/>
            <a:ext cx="3584049" cy="106039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4716016" y="3140968"/>
            <a:ext cx="2520280" cy="194421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892225" y="1155105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/>
                </a:solidFill>
              </a:rPr>
              <a:t>타 자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33175" y="1155104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/>
                </a:solidFill>
              </a:rPr>
              <a:t>투 수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/>
          <p:cNvCxnSpPr>
            <a:stCxn id="18" idx="0"/>
          </p:cNvCxnSpPr>
          <p:nvPr/>
        </p:nvCxnSpPr>
        <p:spPr>
          <a:xfrm flipV="1">
            <a:off x="2130256" y="332656"/>
            <a:ext cx="569536" cy="782339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stCxn id="19" idx="0"/>
          </p:cNvCxnSpPr>
          <p:nvPr/>
        </p:nvCxnSpPr>
        <p:spPr>
          <a:xfrm flipH="1" flipV="1">
            <a:off x="2555776" y="548680"/>
            <a:ext cx="510584" cy="566315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747947" y="14789"/>
            <a:ext cx="5256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타자와 투수 버튼 추가 요망</a:t>
            </a:r>
            <a:r>
              <a:rPr lang="en-US" altLang="ko-KR" sz="800" dirty="0" smtClean="0">
                <a:solidFill>
                  <a:srgbClr val="FF0000"/>
                </a:solidFill>
              </a:rPr>
              <a:t>- </a:t>
            </a:r>
            <a:r>
              <a:rPr lang="ko-KR" altLang="en-US" sz="800" dirty="0" smtClean="0">
                <a:solidFill>
                  <a:srgbClr val="FF0000"/>
                </a:solidFill>
              </a:rPr>
              <a:t>한쪽 선택 시 한쪽은 비활성화</a:t>
            </a:r>
            <a:r>
              <a:rPr lang="en-US" altLang="ko-KR" sz="800" dirty="0" smtClean="0">
                <a:solidFill>
                  <a:srgbClr val="FF0000"/>
                </a:solidFill>
              </a:rPr>
              <a:t>-</a:t>
            </a:r>
          </a:p>
          <a:p>
            <a:r>
              <a:rPr lang="ko-KR" altLang="en-US" sz="800" dirty="0" smtClean="0"/>
              <a:t> 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보유 선수 중 가장 높은 레벨 자동 선택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체형 별 보유 캐릭터 없을 시</a:t>
            </a:r>
            <a:r>
              <a:rPr lang="en-US" altLang="ko-KR" sz="800" dirty="0" smtClean="0"/>
              <a:t>,</a:t>
            </a:r>
            <a:r>
              <a:rPr lang="ko-KR" altLang="en-US" sz="800" dirty="0" smtClean="0"/>
              <a:t> 해당 기본 캐릭터 노출</a:t>
            </a:r>
            <a:r>
              <a:rPr lang="en-US" altLang="ko-KR" sz="800" dirty="0" smtClean="0"/>
              <a:t>)</a:t>
            </a:r>
          </a:p>
          <a:p>
            <a:r>
              <a:rPr lang="ko-KR" altLang="en-US" sz="800" dirty="0" smtClean="0"/>
              <a:t>선택 가능 </a:t>
            </a:r>
            <a:r>
              <a:rPr lang="en-US" altLang="ko-KR" sz="800" dirty="0" smtClean="0"/>
              <a:t>–(</a:t>
            </a:r>
            <a:r>
              <a:rPr lang="ko-KR" altLang="en-US" sz="800" dirty="0" smtClean="0"/>
              <a:t>첫 </a:t>
            </a:r>
            <a:r>
              <a:rPr lang="en-US" altLang="ko-KR" sz="800" dirty="0" smtClean="0"/>
              <a:t>VIEW </a:t>
            </a:r>
            <a:r>
              <a:rPr lang="ko-KR" altLang="en-US" sz="800" dirty="0" smtClean="0"/>
              <a:t>화면 우선순위 </a:t>
            </a:r>
            <a:r>
              <a:rPr lang="en-US" altLang="ko-KR" sz="800" dirty="0" smtClean="0"/>
              <a:t>1,</a:t>
            </a:r>
            <a:r>
              <a:rPr lang="ko-KR" altLang="en-US" sz="800" dirty="0" smtClean="0"/>
              <a:t>보통체형</a:t>
            </a:r>
            <a:r>
              <a:rPr lang="en-US" altLang="ko-KR" sz="800" dirty="0" smtClean="0"/>
              <a:t>, 2, </a:t>
            </a:r>
            <a:r>
              <a:rPr lang="ko-KR" altLang="en-US" sz="800" dirty="0" err="1" smtClean="0"/>
              <a:t>높은레벨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3, </a:t>
            </a:r>
            <a:r>
              <a:rPr lang="ko-KR" altLang="en-US" sz="800" dirty="0" smtClean="0"/>
              <a:t>타자</a:t>
            </a:r>
            <a:r>
              <a:rPr lang="en-US" altLang="ko-KR" sz="800" dirty="0" smtClean="0"/>
              <a:t>)</a:t>
            </a:r>
          </a:p>
          <a:p>
            <a:r>
              <a:rPr lang="ko-KR" altLang="en-US" sz="800" dirty="0" smtClean="0"/>
              <a:t>선택 시 </a:t>
            </a:r>
            <a:r>
              <a:rPr lang="en-US" altLang="ko-KR" sz="800" dirty="0" smtClean="0"/>
              <a:t>SHOP</a:t>
            </a:r>
            <a:r>
              <a:rPr lang="ko-KR" altLang="en-US" sz="800" dirty="0" smtClean="0"/>
              <a:t>의 아이템 섹션은 해당 아이템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투수아이템 </a:t>
            </a:r>
            <a:r>
              <a:rPr lang="en-US" altLang="ko-KR" sz="800" dirty="0" smtClean="0"/>
              <a:t>OR </a:t>
            </a:r>
            <a:r>
              <a:rPr lang="ko-KR" altLang="en-US" sz="800" dirty="0" smtClean="0"/>
              <a:t>타자아이템</a:t>
            </a:r>
            <a:r>
              <a:rPr lang="en-US" altLang="ko-KR" sz="800" dirty="0" smtClean="0"/>
              <a:t>)</a:t>
            </a:r>
          </a:p>
          <a:p>
            <a:r>
              <a:rPr lang="en-US" altLang="ko-KR" sz="800" dirty="0" smtClean="0"/>
              <a:t>(</a:t>
            </a:r>
            <a:r>
              <a:rPr lang="ko-KR" altLang="en-US" sz="800" dirty="0" smtClean="0"/>
              <a:t>투수 </a:t>
            </a:r>
            <a:r>
              <a:rPr lang="en-US" altLang="ko-KR" sz="800" dirty="0" smtClean="0"/>
              <a:t>OR </a:t>
            </a:r>
            <a:r>
              <a:rPr lang="ko-KR" altLang="en-US" sz="800" dirty="0" smtClean="0"/>
              <a:t>타자</a:t>
            </a:r>
            <a:r>
              <a:rPr lang="en-US" altLang="ko-KR" sz="800" dirty="0" smtClean="0"/>
              <a:t>)</a:t>
            </a:r>
            <a:r>
              <a:rPr lang="ko-KR" altLang="en-US" sz="800" dirty="0" smtClean="0"/>
              <a:t>으로 전환 </a:t>
            </a:r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dirty="0"/>
          </a:p>
        </p:txBody>
      </p:sp>
      <p:sp>
        <p:nvSpPr>
          <p:cNvPr id="39" name="TextBox 38"/>
          <p:cNvSpPr txBox="1"/>
          <p:nvPr/>
        </p:nvSpPr>
        <p:spPr>
          <a:xfrm>
            <a:off x="7092280" y="5589240"/>
            <a:ext cx="1944216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0000"/>
                </a:solidFill>
              </a:rPr>
              <a:t>ALL CLEAR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아이콘 출력 요망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(SHOP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에서 적용 된 아이템 모두 벗기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cxnSp>
        <p:nvCxnSpPr>
          <p:cNvPr id="40" name="직선 화살표 연결선 39"/>
          <p:cNvCxnSpPr>
            <a:endCxn id="39" idx="1"/>
          </p:cNvCxnSpPr>
          <p:nvPr/>
        </p:nvCxnSpPr>
        <p:spPr>
          <a:xfrm>
            <a:off x="5940152" y="4149080"/>
            <a:ext cx="1152128" cy="1670993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79512" y="11663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8. SHOP UI </a:t>
            </a:r>
            <a:r>
              <a:rPr lang="ko-KR" altLang="en-US" b="1" dirty="0" smtClean="0"/>
              <a:t>정리</a:t>
            </a:r>
            <a:endParaRPr lang="ko-KR" altLang="en-US" b="1" dirty="0"/>
          </a:p>
        </p:txBody>
      </p:sp>
      <p:sp>
        <p:nvSpPr>
          <p:cNvPr id="47" name="직사각형 46"/>
          <p:cNvSpPr/>
          <p:nvPr/>
        </p:nvSpPr>
        <p:spPr>
          <a:xfrm>
            <a:off x="6273346" y="3773138"/>
            <a:ext cx="432048" cy="4320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6257444" y="3844697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</a:rPr>
              <a:t>BUY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/>
          <p:cNvCxnSpPr>
            <a:stCxn id="47" idx="2"/>
            <a:endCxn id="52" idx="0"/>
          </p:cNvCxnSpPr>
          <p:nvPr/>
        </p:nvCxnSpPr>
        <p:spPr>
          <a:xfrm flipH="1">
            <a:off x="6156176" y="4205186"/>
            <a:ext cx="333194" cy="1024014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508104" y="5229200"/>
            <a:ext cx="1296144" cy="156966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선택된 아이템 개별 구매하기 추가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/>
              <a:t>현 섹션에 선택 되어진 아이템만 구매 가능함</a:t>
            </a:r>
            <a:endParaRPr lang="en-US" altLang="ko-KR" sz="800" dirty="0" smtClean="0"/>
          </a:p>
          <a:p>
            <a:endParaRPr lang="en-US" altLang="ko-KR" sz="800" dirty="0" smtClean="0"/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BUY TAP</a:t>
            </a:r>
            <a:r>
              <a:rPr lang="ko-KR" altLang="en-US" sz="800" dirty="0" smtClean="0">
                <a:solidFill>
                  <a:srgbClr val="FF0000"/>
                </a:solidFill>
              </a:rPr>
              <a:t>하면 </a:t>
            </a:r>
            <a:r>
              <a:rPr lang="en-US" altLang="ko-KR" sz="800" dirty="0" smtClean="0">
                <a:solidFill>
                  <a:srgbClr val="FF0000"/>
                </a:solidFill>
              </a:rPr>
              <a:t>POPUP </a:t>
            </a:r>
            <a:r>
              <a:rPr lang="ko-KR" altLang="en-US" sz="800" dirty="0" smtClean="0">
                <a:solidFill>
                  <a:srgbClr val="FF0000"/>
                </a:solidFill>
              </a:rPr>
              <a:t>노출 </a:t>
            </a:r>
            <a:r>
              <a:rPr lang="en-US" altLang="ko-KR" sz="800" dirty="0" smtClean="0">
                <a:solidFill>
                  <a:srgbClr val="FF0000"/>
                </a:solidFill>
              </a:rPr>
              <a:t>0000</a:t>
            </a:r>
            <a:r>
              <a:rPr lang="ko-KR" altLang="en-US" sz="800" dirty="0" smtClean="0">
                <a:solidFill>
                  <a:srgbClr val="FF0000"/>
                </a:solidFill>
              </a:rPr>
              <a:t>볼 </a:t>
            </a:r>
            <a:r>
              <a:rPr lang="en-US" altLang="ko-KR" sz="800" dirty="0" smtClean="0">
                <a:solidFill>
                  <a:srgbClr val="FF0000"/>
                </a:solidFill>
              </a:rPr>
              <a:t>OR 0000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캐쉬가</a:t>
            </a:r>
            <a:r>
              <a:rPr lang="ko-KR" altLang="en-US" sz="800" dirty="0" smtClean="0">
                <a:solidFill>
                  <a:srgbClr val="FF0000"/>
                </a:solidFill>
              </a:rPr>
              <a:t> 소진 됩니다</a:t>
            </a:r>
            <a:r>
              <a:rPr lang="en-US" altLang="ko-KR" sz="800" dirty="0" smtClean="0">
                <a:solidFill>
                  <a:srgbClr val="FF0000"/>
                </a:solidFill>
              </a:rPr>
              <a:t>.. OR 0000</a:t>
            </a:r>
            <a:r>
              <a:rPr lang="ko-KR" altLang="en-US" sz="800" dirty="0" smtClean="0">
                <a:solidFill>
                  <a:srgbClr val="FF0000"/>
                </a:solidFill>
              </a:rPr>
              <a:t>볼 과</a:t>
            </a:r>
            <a:r>
              <a:rPr lang="en-US" altLang="ko-KR" sz="800" dirty="0" smtClean="0">
                <a:solidFill>
                  <a:srgbClr val="FF0000"/>
                </a:solidFill>
              </a:rPr>
              <a:t> 0000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캐쉬가</a:t>
            </a:r>
            <a:r>
              <a:rPr lang="ko-KR" altLang="en-US" sz="800" dirty="0" smtClean="0">
                <a:solidFill>
                  <a:srgbClr val="FF0000"/>
                </a:solidFill>
              </a:rPr>
              <a:t> 소진 됩니다</a:t>
            </a:r>
            <a:r>
              <a:rPr lang="en-US" altLang="ko-KR" sz="800" dirty="0" smtClean="0">
                <a:solidFill>
                  <a:srgbClr val="FF0000"/>
                </a:solidFill>
              </a:rPr>
              <a:t>.. </a:t>
            </a:r>
            <a:r>
              <a:rPr lang="ko-KR" altLang="en-US" sz="800" dirty="0" smtClean="0">
                <a:solidFill>
                  <a:srgbClr val="FF0000"/>
                </a:solidFill>
              </a:rPr>
              <a:t>계속 하시겠습니까</a:t>
            </a:r>
            <a:r>
              <a:rPr lang="en-US" altLang="ko-KR" sz="800" dirty="0" smtClean="0">
                <a:solidFill>
                  <a:srgbClr val="FF0000"/>
                </a:solidFill>
              </a:rPr>
              <a:t>?</a:t>
            </a: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dirty="0"/>
          </a:p>
        </p:txBody>
      </p:sp>
      <p:sp>
        <p:nvSpPr>
          <p:cNvPr id="53" name="직사각형 52"/>
          <p:cNvSpPr/>
          <p:nvPr/>
        </p:nvSpPr>
        <p:spPr>
          <a:xfrm>
            <a:off x="1043608" y="2708920"/>
            <a:ext cx="432048" cy="50405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1331640" y="3212976"/>
            <a:ext cx="0" cy="187220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4932040" y="3775899"/>
            <a:ext cx="288032" cy="2880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L 도형 57"/>
          <p:cNvSpPr/>
          <p:nvPr/>
        </p:nvSpPr>
        <p:spPr>
          <a:xfrm rot="2497858">
            <a:off x="4581025" y="3808657"/>
            <a:ext cx="227858" cy="227858"/>
          </a:xfrm>
          <a:prstGeom prst="corner">
            <a:avLst>
              <a:gd name="adj1" fmla="val 13041"/>
              <a:gd name="adj2" fmla="val 13041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L 도형 58"/>
          <p:cNvSpPr/>
          <p:nvPr/>
        </p:nvSpPr>
        <p:spPr>
          <a:xfrm rot="2497858" flipH="1" flipV="1">
            <a:off x="5321389" y="3804934"/>
            <a:ext cx="225849" cy="226188"/>
          </a:xfrm>
          <a:prstGeom prst="corner">
            <a:avLst>
              <a:gd name="adj1" fmla="val 13041"/>
              <a:gd name="adj2" fmla="val 13041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4888040" y="3795864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1/7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499992" y="3717032"/>
            <a:ext cx="1152128" cy="432048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화살표 연결선 61"/>
          <p:cNvCxnSpPr>
            <a:stCxn id="61" idx="2"/>
            <a:endCxn id="65" idx="0"/>
          </p:cNvCxnSpPr>
          <p:nvPr/>
        </p:nvCxnSpPr>
        <p:spPr>
          <a:xfrm flipH="1">
            <a:off x="4788024" y="4149080"/>
            <a:ext cx="288032" cy="108012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3995936" y="5229200"/>
            <a:ext cx="1584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현재창의 넘버링 추가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/>
              <a:t>아이템은 한번에 </a:t>
            </a:r>
            <a:r>
              <a:rPr lang="en-US" altLang="ko-KR" sz="800" dirty="0" smtClean="0"/>
              <a:t>3</a:t>
            </a:r>
            <a:r>
              <a:rPr lang="ko-KR" altLang="en-US" sz="800" dirty="0" smtClean="0"/>
              <a:t>개씩 볼 수 있으며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화살표로 이동 가능</a:t>
            </a:r>
            <a:r>
              <a:rPr lang="en-US" altLang="ko-KR" sz="800" dirty="0" smtClean="0"/>
              <a:t>.</a:t>
            </a: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dirty="0"/>
          </a:p>
        </p:txBody>
      </p:sp>
      <p:sp>
        <p:nvSpPr>
          <p:cNvPr id="68" name="직사각형 67"/>
          <p:cNvSpPr/>
          <p:nvPr/>
        </p:nvSpPr>
        <p:spPr>
          <a:xfrm>
            <a:off x="3651798" y="3148919"/>
            <a:ext cx="936104" cy="216024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724128" y="3775552"/>
            <a:ext cx="432048" cy="4320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5667892" y="3797497"/>
            <a:ext cx="632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  ALL</a:t>
            </a:r>
          </a:p>
          <a:p>
            <a:r>
              <a:rPr lang="en-US" altLang="ko-KR" sz="1000" b="1" dirty="0" smtClean="0">
                <a:solidFill>
                  <a:schemeClr val="bg1"/>
                </a:solidFill>
              </a:rPr>
              <a:t>CLEAR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4393480" y="1268760"/>
            <a:ext cx="754584" cy="3427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4439610" y="1297638"/>
            <a:ext cx="648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bg1"/>
                </a:solidFill>
              </a:rPr>
              <a:t> 장 비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5148064" y="1268760"/>
            <a:ext cx="754584" cy="3427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5172249" y="1326898"/>
            <a:ext cx="8179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>
                <a:solidFill>
                  <a:schemeClr val="bg1"/>
                </a:solidFill>
              </a:rPr>
              <a:t>강화</a:t>
            </a:r>
            <a:r>
              <a:rPr lang="en-US" altLang="ko-KR" sz="900" b="1" dirty="0" smtClean="0">
                <a:solidFill>
                  <a:schemeClr val="bg1"/>
                </a:solidFill>
              </a:rPr>
              <a:t>&amp; </a:t>
            </a:r>
            <a:r>
              <a:rPr lang="ko-KR" altLang="en-US" sz="900" b="1" dirty="0" smtClean="0">
                <a:solidFill>
                  <a:schemeClr val="bg1"/>
                </a:solidFill>
              </a:rPr>
              <a:t>소모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5940152" y="1268760"/>
            <a:ext cx="754584" cy="342788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5986282" y="1297638"/>
            <a:ext cx="648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bg1"/>
                </a:solidFill>
              </a:rPr>
              <a:t>사물함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70" name="직선 화살표 연결선 69"/>
          <p:cNvCxnSpPr>
            <a:stCxn id="68" idx="2"/>
            <a:endCxn id="22" idx="1"/>
          </p:cNvCxnSpPr>
          <p:nvPr/>
        </p:nvCxnSpPr>
        <p:spPr>
          <a:xfrm>
            <a:off x="4119850" y="3364943"/>
            <a:ext cx="3044438" cy="1002195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72" idx="3"/>
          </p:cNvCxnSpPr>
          <p:nvPr/>
        </p:nvCxnSpPr>
        <p:spPr>
          <a:xfrm>
            <a:off x="6694736" y="1440154"/>
            <a:ext cx="613568" cy="44630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7236296" y="1340768"/>
            <a:ext cx="14401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FF0000"/>
                </a:solidFill>
              </a:rPr>
              <a:t>선택된 아이템은 모두 자동으로 장바구니 이동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ko-KR" altLang="en-US" sz="800" b="1" dirty="0" smtClean="0">
                <a:solidFill>
                  <a:srgbClr val="FF0000"/>
                </a:solidFill>
              </a:rPr>
              <a:t>그림과 같이 아이템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ko-KR" altLang="en-US" sz="800" b="1" dirty="0" smtClean="0">
                <a:solidFill>
                  <a:srgbClr val="FF0000"/>
                </a:solidFill>
              </a:rPr>
              <a:t>선택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해제 가능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endParaRPr lang="en-US" altLang="ko-KR" sz="800" b="1" dirty="0" smtClean="0">
              <a:solidFill>
                <a:srgbClr val="FF0000"/>
              </a:solidFill>
            </a:endParaRPr>
          </a:p>
          <a:p>
            <a:endParaRPr lang="en-US" altLang="ko-KR" sz="800" b="1" dirty="0" smtClean="0">
              <a:solidFill>
                <a:srgbClr val="FF0000"/>
              </a:solidFill>
            </a:endParaRPr>
          </a:p>
          <a:p>
            <a:endParaRPr lang="en-US" altLang="ko-KR" sz="800" b="1" dirty="0" smtClean="0">
              <a:solidFill>
                <a:srgbClr val="FF0000"/>
              </a:solidFill>
            </a:endParaRPr>
          </a:p>
          <a:p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ko-KR" altLang="en-US" sz="800" b="1" dirty="0" smtClean="0">
                <a:solidFill>
                  <a:srgbClr val="FF0000"/>
                </a:solidFill>
              </a:rPr>
              <a:t>장바구니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UI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에서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ko-KR" altLang="en-US" sz="800" b="1" dirty="0" smtClean="0">
                <a:solidFill>
                  <a:srgbClr val="FF0000"/>
                </a:solidFill>
              </a:rPr>
              <a:t>고른 물건의 값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ko-KR" altLang="en-US" sz="800" b="1" dirty="0" smtClean="0">
                <a:solidFill>
                  <a:srgbClr val="FF0000"/>
                </a:solidFill>
              </a:rPr>
              <a:t>총합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ko-KR" altLang="en-US" sz="800" b="1" dirty="0" smtClean="0">
                <a:solidFill>
                  <a:srgbClr val="FF0000"/>
                </a:solidFill>
              </a:rPr>
              <a:t>이와 같이 노출 요망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b="1" dirty="0"/>
          </a:p>
        </p:txBody>
      </p:sp>
      <p:pic>
        <p:nvPicPr>
          <p:cNvPr id="97" name="Picture 4" descr="C:\Users\aura9369\Desktop\20120313_장은진\05_Shop_02_장비.png"/>
          <p:cNvPicPr>
            <a:picLocks noChangeAspect="1" noChangeArrowheads="1"/>
          </p:cNvPicPr>
          <p:nvPr/>
        </p:nvPicPr>
        <p:blipFill>
          <a:blip r:embed="rId2" cstate="print"/>
          <a:srcRect l="49307" t="34442" r="33839" b="31850"/>
          <a:stretch>
            <a:fillRect/>
          </a:stretch>
        </p:blipFill>
        <p:spPr bwMode="auto">
          <a:xfrm>
            <a:off x="8280412" y="1700808"/>
            <a:ext cx="756084" cy="1008112"/>
          </a:xfrm>
          <a:prstGeom prst="rect">
            <a:avLst/>
          </a:prstGeom>
          <a:noFill/>
        </p:spPr>
      </p:pic>
      <p:sp>
        <p:nvSpPr>
          <p:cNvPr id="98" name="직사각형 97"/>
          <p:cNvSpPr/>
          <p:nvPr/>
        </p:nvSpPr>
        <p:spPr>
          <a:xfrm>
            <a:off x="8575737" y="2006092"/>
            <a:ext cx="252028" cy="25202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/>
          <p:cNvSpPr/>
          <p:nvPr/>
        </p:nvSpPr>
        <p:spPr>
          <a:xfrm rot="19015015">
            <a:off x="8630783" y="2071075"/>
            <a:ext cx="47935" cy="163210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 rot="2889257">
            <a:off x="8733894" y="2048791"/>
            <a:ext cx="49548" cy="199087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" name="직선 화살표 연결선 102"/>
          <p:cNvCxnSpPr/>
          <p:nvPr/>
        </p:nvCxnSpPr>
        <p:spPr>
          <a:xfrm>
            <a:off x="6804248" y="1088740"/>
            <a:ext cx="432048" cy="1692188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/>
          <p:cNvSpPr/>
          <p:nvPr/>
        </p:nvSpPr>
        <p:spPr>
          <a:xfrm>
            <a:off x="7164288" y="1340768"/>
            <a:ext cx="1907704" cy="18722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/>
          <p:cNvCxnSpPr/>
          <p:nvPr/>
        </p:nvCxnSpPr>
        <p:spPr>
          <a:xfrm>
            <a:off x="1521786" y="1934084"/>
            <a:ext cx="2880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1518918" y="2164118"/>
            <a:ext cx="2880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1518786" y="2366132"/>
            <a:ext cx="2880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2" name="표 81"/>
          <p:cNvGraphicFramePr>
            <a:graphicFrameLocks noGrp="1"/>
          </p:cNvGraphicFramePr>
          <p:nvPr/>
        </p:nvGraphicFramePr>
        <p:xfrm>
          <a:off x="107504" y="5088052"/>
          <a:ext cx="1800200" cy="5926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/>
                <a:gridCol w="1008112"/>
              </a:tblGrid>
              <a:tr h="19756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출력 </a:t>
                      </a:r>
                      <a:r>
                        <a:rPr lang="ko-KR" altLang="en-US" sz="800" dirty="0" err="1" smtClean="0"/>
                        <a:t>능력치</a:t>
                      </a:r>
                      <a:endParaRPr lang="ko-KR" altLang="en-US" sz="800" dirty="0"/>
                    </a:p>
                  </a:txBody>
                  <a:tcPr marL="48714" marR="48714" marT="24357" marB="243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선택 아이템 </a:t>
                      </a:r>
                      <a:r>
                        <a:rPr lang="ko-KR" altLang="en-US" sz="800" dirty="0" err="1" smtClean="0"/>
                        <a:t>능력치</a:t>
                      </a:r>
                      <a:endParaRPr lang="ko-KR" altLang="en-US" sz="800" dirty="0"/>
                    </a:p>
                  </a:txBody>
                  <a:tcPr marL="48714" marR="48714" marT="24357" marB="24357"/>
                </a:tc>
              </a:tr>
              <a:tr h="1975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90</a:t>
                      </a:r>
                      <a:endParaRPr lang="ko-KR" altLang="en-US" sz="800" dirty="0"/>
                    </a:p>
                  </a:txBody>
                  <a:tcPr marL="48714" marR="48714" marT="24357" marB="243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00</a:t>
                      </a:r>
                      <a:endParaRPr lang="ko-KR" altLang="en-US" sz="800" dirty="0"/>
                    </a:p>
                  </a:txBody>
                  <a:tcPr marL="48714" marR="48714" marT="24357" marB="24357"/>
                </a:tc>
              </a:tr>
              <a:tr h="1975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70</a:t>
                      </a:r>
                      <a:endParaRPr lang="ko-KR" altLang="en-US" sz="800" dirty="0"/>
                    </a:p>
                  </a:txBody>
                  <a:tcPr marL="48714" marR="48714" marT="24357" marB="243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00</a:t>
                      </a:r>
                      <a:endParaRPr lang="ko-KR" altLang="en-US" sz="800" dirty="0"/>
                    </a:p>
                  </a:txBody>
                  <a:tcPr marL="48714" marR="48714" marT="24357" marB="24357"/>
                </a:tc>
              </a:tr>
            </a:tbl>
          </a:graphicData>
        </a:graphic>
      </p:graphicFrame>
      <p:sp>
        <p:nvSpPr>
          <p:cNvPr id="83" name="TextBox 82"/>
          <p:cNvSpPr txBox="1"/>
          <p:nvPr/>
        </p:nvSpPr>
        <p:spPr>
          <a:xfrm>
            <a:off x="107504" y="5736124"/>
            <a:ext cx="1584176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선택 아이템이 없을 경우 출력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능력치는</a:t>
            </a:r>
            <a:r>
              <a:rPr lang="ko-KR" altLang="en-US" sz="800" dirty="0" smtClean="0">
                <a:solidFill>
                  <a:srgbClr val="FF0000"/>
                </a:solidFill>
              </a:rPr>
              <a:t> </a:t>
            </a:r>
            <a:r>
              <a:rPr lang="en-US" altLang="ko-KR" sz="800" dirty="0" smtClean="0">
                <a:solidFill>
                  <a:srgbClr val="FF0000"/>
                </a:solidFill>
              </a:rPr>
              <a:t>(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현장비</a:t>
            </a:r>
            <a:r>
              <a:rPr lang="ko-KR" altLang="en-US" sz="800" dirty="0" smtClean="0">
                <a:solidFill>
                  <a:srgbClr val="FF0000"/>
                </a:solidFill>
              </a:rPr>
              <a:t> 기준</a:t>
            </a:r>
            <a:r>
              <a:rPr lang="en-US" altLang="ko-KR" sz="8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sz="800" dirty="0" err="1" smtClean="0">
                <a:solidFill>
                  <a:srgbClr val="FF0000"/>
                </a:solidFill>
              </a:rPr>
              <a:t>힌색으로</a:t>
            </a:r>
            <a:r>
              <a:rPr lang="ko-KR" altLang="en-US" sz="800" dirty="0" smtClean="0">
                <a:solidFill>
                  <a:srgbClr val="FF0000"/>
                </a:solidFill>
              </a:rPr>
              <a:t> 출력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dirty="0" smtClean="0">
              <a:solidFill>
                <a:srgbClr val="FF0000"/>
              </a:solidFill>
            </a:endParaRPr>
          </a:p>
        </p:txBody>
      </p:sp>
      <p:graphicFrame>
        <p:nvGraphicFramePr>
          <p:cNvPr id="84" name="표 83"/>
          <p:cNvGraphicFramePr>
            <a:graphicFrameLocks noGrp="1"/>
          </p:cNvGraphicFramePr>
          <p:nvPr/>
        </p:nvGraphicFramePr>
        <p:xfrm>
          <a:off x="1979712" y="5085184"/>
          <a:ext cx="2016224" cy="5926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/>
                <a:gridCol w="1224136"/>
              </a:tblGrid>
              <a:tr h="19756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출력 </a:t>
                      </a:r>
                      <a:r>
                        <a:rPr lang="ko-KR" altLang="en-US" sz="800" dirty="0" err="1" smtClean="0"/>
                        <a:t>능력치</a:t>
                      </a:r>
                      <a:endParaRPr lang="ko-KR" altLang="en-US" sz="800" dirty="0"/>
                    </a:p>
                  </a:txBody>
                  <a:tcPr marL="48714" marR="48714" marT="24357" marB="243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선택 아이템 총합 능력치</a:t>
                      </a:r>
                      <a:endParaRPr lang="ko-KR" altLang="en-US" sz="800" dirty="0"/>
                    </a:p>
                  </a:txBody>
                  <a:tcPr marL="48714" marR="48714" marT="24357" marB="24357"/>
                </a:tc>
              </a:tr>
              <a:tr h="1975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 smtClean="0">
                          <a:solidFill>
                            <a:srgbClr val="00B050"/>
                          </a:solidFill>
                        </a:rPr>
                        <a:t>124</a:t>
                      </a:r>
                      <a:endParaRPr lang="ko-KR" altLang="en-US" sz="800" b="1" dirty="0">
                        <a:solidFill>
                          <a:srgbClr val="00B050"/>
                        </a:solidFill>
                      </a:endParaRPr>
                    </a:p>
                  </a:txBody>
                  <a:tcPr marL="48714" marR="48714" marT="24357" marB="243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 smtClean="0">
                          <a:solidFill>
                            <a:srgbClr val="00B0F0"/>
                          </a:solidFill>
                        </a:rPr>
                        <a:t>+34</a:t>
                      </a:r>
                      <a:endParaRPr lang="ko-KR" altLang="en-US" sz="800" b="1" dirty="0">
                        <a:solidFill>
                          <a:srgbClr val="00B0F0"/>
                        </a:solidFill>
                      </a:endParaRPr>
                    </a:p>
                  </a:txBody>
                  <a:tcPr marL="48714" marR="48714" marT="24357" marB="24357"/>
                </a:tc>
              </a:tr>
              <a:tr h="1975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</a:rPr>
                        <a:t>49</a:t>
                      </a:r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48714" marR="48714" marT="24357" marB="243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 smtClean="0">
                          <a:solidFill>
                            <a:srgbClr val="FF0000"/>
                          </a:solidFill>
                        </a:rPr>
                        <a:t>-21</a:t>
                      </a:r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48714" marR="48714" marT="24357" marB="24357"/>
                </a:tc>
              </a:tr>
            </a:tbl>
          </a:graphicData>
        </a:graphic>
      </p:graphicFrame>
      <p:sp>
        <p:nvSpPr>
          <p:cNvPr id="85" name="TextBox 84"/>
          <p:cNvSpPr txBox="1"/>
          <p:nvPr/>
        </p:nvSpPr>
        <p:spPr>
          <a:xfrm>
            <a:off x="1988712" y="5733124"/>
            <a:ext cx="2007224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선택 아이템의 총합의 값은 각 섹션 별 선택 아이템과 장비 아이템의 </a:t>
            </a:r>
            <a:r>
              <a:rPr lang="en-US" altLang="ko-KR" sz="800" dirty="0" smtClean="0">
                <a:solidFill>
                  <a:srgbClr val="FF0000"/>
                </a:solidFill>
              </a:rPr>
              <a:t>+</a:t>
            </a:r>
            <a:r>
              <a:rPr lang="ko-KR" altLang="en-US" sz="800" dirty="0" smtClean="0">
                <a:solidFill>
                  <a:srgbClr val="FF0000"/>
                </a:solidFill>
              </a:rPr>
              <a:t>오차의 총합의 값을 파란색으로 출력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총합의 </a:t>
            </a:r>
            <a:r>
              <a:rPr lang="en-US" altLang="ko-KR" sz="800" dirty="0" smtClean="0">
                <a:solidFill>
                  <a:srgbClr val="FF0000"/>
                </a:solidFill>
              </a:rPr>
              <a:t>- </a:t>
            </a:r>
            <a:r>
              <a:rPr lang="ko-KR" altLang="en-US" sz="800" dirty="0" smtClean="0">
                <a:solidFill>
                  <a:srgbClr val="FF0000"/>
                </a:solidFill>
              </a:rPr>
              <a:t>오차의 값은 빨간색으로 출력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</p:txBody>
      </p:sp>
      <p:pic>
        <p:nvPicPr>
          <p:cNvPr id="86" name="Picture 4" descr="C:\Users\aura9369\Desktop\20120313_장은진\05_Shop_02_장비.png"/>
          <p:cNvPicPr>
            <a:picLocks noChangeAspect="1" noChangeArrowheads="1"/>
          </p:cNvPicPr>
          <p:nvPr/>
        </p:nvPicPr>
        <p:blipFill>
          <a:blip r:embed="rId2" cstate="print"/>
          <a:srcRect l="54925" b="94210"/>
          <a:stretch>
            <a:fillRect/>
          </a:stretch>
        </p:blipFill>
        <p:spPr bwMode="auto">
          <a:xfrm>
            <a:off x="3923928" y="980728"/>
            <a:ext cx="2888704" cy="247395"/>
          </a:xfrm>
          <a:prstGeom prst="rect">
            <a:avLst/>
          </a:prstGeom>
          <a:noFill/>
        </p:spPr>
      </p:pic>
      <p:sp>
        <p:nvSpPr>
          <p:cNvPr id="101" name="직사각형 100"/>
          <p:cNvSpPr/>
          <p:nvPr/>
        </p:nvSpPr>
        <p:spPr>
          <a:xfrm>
            <a:off x="3923928" y="980728"/>
            <a:ext cx="2880320" cy="21602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/>
          <p:cNvSpPr txBox="1"/>
          <p:nvPr/>
        </p:nvSpPr>
        <p:spPr>
          <a:xfrm>
            <a:off x="107504" y="6237312"/>
            <a:ext cx="1584176" cy="46166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선택 아이템의 총합의 값은 같은 섹션에 동종 장비와의 </a:t>
            </a:r>
            <a:r>
              <a:rPr lang="en-US" altLang="ko-KR" sz="800" dirty="0" smtClean="0">
                <a:solidFill>
                  <a:srgbClr val="FF0000"/>
                </a:solidFill>
              </a:rPr>
              <a:t>+-</a:t>
            </a:r>
            <a:r>
              <a:rPr lang="ko-KR" altLang="en-US" sz="800" dirty="0" smtClean="0">
                <a:solidFill>
                  <a:srgbClr val="FF0000"/>
                </a:solidFill>
              </a:rPr>
              <a:t>값으로 연산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dirty="0" smtClean="0">
              <a:solidFill>
                <a:srgbClr val="FF0000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5652120" y="1000980"/>
            <a:ext cx="1008112" cy="1785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4309846" y="1018232"/>
            <a:ext cx="864096" cy="1440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/>
          <p:nvPr/>
        </p:nvSpPr>
        <p:spPr>
          <a:xfrm>
            <a:off x="4741894" y="954850"/>
            <a:ext cx="9361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chemeClr val="bg1"/>
                </a:solidFill>
              </a:rPr>
              <a:t>600 -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089046" y="963476"/>
            <a:ext cx="12961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chemeClr val="bg1"/>
                </a:solidFill>
              </a:rPr>
              <a:t>12600 -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0" y="5013176"/>
            <a:ext cx="4067944" cy="18448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/>
          <p:cNvSpPr/>
          <p:nvPr/>
        </p:nvSpPr>
        <p:spPr>
          <a:xfrm>
            <a:off x="5436096" y="5157192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16632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9. UPGRADE UI(1) </a:t>
            </a:r>
            <a:r>
              <a:rPr lang="ko-KR" altLang="en-US" b="1" dirty="0" smtClean="0"/>
              <a:t>정리</a:t>
            </a:r>
            <a:endParaRPr lang="ko-KR" altLang="en-US" b="1" dirty="0"/>
          </a:p>
        </p:txBody>
      </p:sp>
      <p:pic>
        <p:nvPicPr>
          <p:cNvPr id="1026" name="Picture 2" descr="C:\Users\aura9369\Desktop\20120313_장은진\04_Upgrad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5" y="692696"/>
            <a:ext cx="6264695" cy="4176464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4572000" y="1484784"/>
            <a:ext cx="2228056" cy="230425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6" idx="0"/>
            <a:endCxn id="12" idx="1"/>
          </p:cNvCxnSpPr>
          <p:nvPr/>
        </p:nvCxnSpPr>
        <p:spPr>
          <a:xfrm flipV="1">
            <a:off x="5686028" y="491481"/>
            <a:ext cx="1478260" cy="993303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164288" y="260648"/>
            <a:ext cx="144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트레이너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장인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투수코치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장외활동 </a:t>
            </a:r>
            <a:r>
              <a:rPr lang="ko-KR" altLang="en-US" sz="800" dirty="0" err="1" smtClean="0"/>
              <a:t>으로</a:t>
            </a:r>
            <a:r>
              <a:rPr lang="ko-KR" altLang="en-US" sz="800" dirty="0" smtClean="0"/>
              <a:t> 각각 연결</a:t>
            </a:r>
            <a:endParaRPr lang="en-US" altLang="ko-KR" sz="800" dirty="0" smtClean="0"/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dirty="0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6444208" y="1772816"/>
            <a:ext cx="792088" cy="504057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236296" y="1556792"/>
            <a:ext cx="1440160" cy="58477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선택 캐릭터가 강화 중이거나 업그레이드 중일 시 해당 부분에 깜박</a:t>
            </a:r>
            <a:endParaRPr lang="en-US" altLang="ko-KR" sz="800" dirty="0" smtClean="0"/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dirty="0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3203848" y="2204865"/>
            <a:ext cx="360040" cy="2880319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843808" y="5085184"/>
            <a:ext cx="1440160" cy="70788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캐릭터 선택 후에 하위 섹션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장인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투수코치</a:t>
            </a:r>
            <a:r>
              <a:rPr lang="en-US" altLang="ko-KR" sz="800" dirty="0" smtClean="0"/>
              <a:t>) </a:t>
            </a:r>
            <a:r>
              <a:rPr lang="ko-KR" altLang="en-US" sz="800" dirty="0" smtClean="0"/>
              <a:t>진입 하면 해당 캐릭터의 내용으로 하위 섹션 출력</a:t>
            </a:r>
            <a:endParaRPr lang="en-US" altLang="ko-KR" sz="800" dirty="0" smtClean="0"/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16632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trike="sngStrike" dirty="0" smtClean="0"/>
              <a:t>9. UPGRADE UI(2) </a:t>
            </a:r>
            <a:r>
              <a:rPr lang="ko-KR" altLang="en-US" b="1" strike="sngStrike" dirty="0" smtClean="0"/>
              <a:t>트레이너</a:t>
            </a:r>
            <a:r>
              <a:rPr lang="en-US" altLang="ko-KR" b="1" strike="sngStrike" dirty="0" smtClean="0"/>
              <a:t> </a:t>
            </a:r>
            <a:r>
              <a:rPr lang="ko-KR" altLang="en-US" b="1" strike="sngStrike" dirty="0" smtClean="0"/>
              <a:t>정리</a:t>
            </a:r>
            <a:endParaRPr lang="ko-KR" altLang="en-US" b="1" strike="sngStrike" dirty="0"/>
          </a:p>
        </p:txBody>
      </p:sp>
      <p:pic>
        <p:nvPicPr>
          <p:cNvPr id="1026" name="Picture 2" descr="C:\Users\aura9369\Desktop\20120313_장은진\04_Upgrad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5" y="692696"/>
            <a:ext cx="6264695" cy="4176464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4211960" y="1628800"/>
            <a:ext cx="2448272" cy="194421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6" idx="0"/>
            <a:endCxn id="12" idx="1"/>
          </p:cNvCxnSpPr>
          <p:nvPr/>
        </p:nvCxnSpPr>
        <p:spPr>
          <a:xfrm flipV="1">
            <a:off x="5436096" y="799257"/>
            <a:ext cx="1728192" cy="829543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164288" y="260648"/>
            <a:ext cx="14401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트레이너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장인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투수코치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장외활동으로 각각 연결</a:t>
            </a:r>
            <a:endParaRPr lang="en-US" altLang="ko-KR" sz="800" dirty="0" smtClean="0"/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/>
          </a:p>
          <a:p>
            <a:endParaRPr lang="en-US" altLang="ko-KR" sz="800" dirty="0" smtClean="0"/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해당 캐릭터의 가능한 아이콘 활성화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불가능한 아이콘 비활성화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71600" y="692696"/>
            <a:ext cx="1584176" cy="2880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29891" y="645071"/>
            <a:ext cx="1453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TRAINER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4932040" y="1700808"/>
            <a:ext cx="1224136" cy="216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941565" y="2185814"/>
            <a:ext cx="1224136" cy="216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941565" y="2665487"/>
            <a:ext cx="1224136" cy="216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941565" y="3140968"/>
            <a:ext cx="1224136" cy="216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148064" y="1677566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 smtClean="0"/>
              <a:t>스트레칭</a:t>
            </a:r>
            <a:endParaRPr lang="ko-KR" altLang="en-US" sz="1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5150346" y="2176289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25M </a:t>
            </a:r>
            <a:r>
              <a:rPr lang="ko-KR" altLang="en-US" sz="1000" b="1" dirty="0" smtClean="0"/>
              <a:t>왕복</a:t>
            </a:r>
            <a:endParaRPr lang="ko-KR" altLang="en-US" sz="1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5150346" y="2650148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 smtClean="0"/>
              <a:t>쉐도우</a:t>
            </a:r>
            <a:r>
              <a:rPr lang="ko-KR" altLang="en-US" sz="1000" b="1" dirty="0" smtClean="0"/>
              <a:t> 피칭</a:t>
            </a:r>
            <a:endParaRPr lang="ko-KR" altLang="en-US" sz="1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157589" y="3120296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티 배팅</a:t>
            </a:r>
            <a:endParaRPr lang="ko-KR" altLang="en-US" sz="1000" b="1" dirty="0"/>
          </a:p>
        </p:txBody>
      </p:sp>
      <p:sp>
        <p:nvSpPr>
          <p:cNvPr id="22" name="이등변 삼각형 21"/>
          <p:cNvSpPr/>
          <p:nvPr/>
        </p:nvSpPr>
        <p:spPr>
          <a:xfrm>
            <a:off x="5234930" y="1359818"/>
            <a:ext cx="648072" cy="144016"/>
          </a:xfrm>
          <a:prstGeom prst="triangl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/>
          <p:cNvSpPr/>
          <p:nvPr/>
        </p:nvSpPr>
        <p:spPr>
          <a:xfrm flipV="1">
            <a:off x="5220072" y="3717032"/>
            <a:ext cx="648072" cy="135632"/>
          </a:xfrm>
          <a:prstGeom prst="triangl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932040" y="3645025"/>
            <a:ext cx="1215752" cy="288032"/>
          </a:xfrm>
          <a:prstGeom prst="rect">
            <a:avLst/>
          </a:prstGeom>
          <a:noFill/>
          <a:ln w="571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stCxn id="24" idx="3"/>
            <a:endCxn id="29" idx="1"/>
          </p:cNvCxnSpPr>
          <p:nvPr/>
        </p:nvCxnSpPr>
        <p:spPr>
          <a:xfrm flipV="1">
            <a:off x="6147792" y="3659833"/>
            <a:ext cx="800472" cy="129208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948264" y="3429000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트레이닝 종류 스크롤 가능 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화살표 추가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7504" y="5373216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트레이너 이미지 출력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(</a:t>
            </a:r>
            <a:r>
              <a:rPr lang="ko-KR" altLang="en-US" sz="800" dirty="0" smtClean="0">
                <a:solidFill>
                  <a:srgbClr val="FF0000"/>
                </a:solidFill>
              </a:rPr>
              <a:t>총 </a:t>
            </a:r>
            <a:r>
              <a:rPr lang="en-US" altLang="ko-KR" sz="800" dirty="0" smtClean="0">
                <a:solidFill>
                  <a:srgbClr val="FF0000"/>
                </a:solidFill>
              </a:rPr>
              <a:t>6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좋</a:t>
            </a:r>
            <a:r>
              <a:rPr lang="ko-KR" altLang="en-US" sz="800" dirty="0" smtClean="0">
                <a:solidFill>
                  <a:srgbClr val="FF0000"/>
                </a:solidFill>
              </a:rPr>
              <a:t> 우측 선택에 따라 출력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비활성화 목록 </a:t>
            </a:r>
            <a:r>
              <a:rPr lang="en-US" altLang="ko-KR" sz="800" dirty="0" smtClean="0">
                <a:solidFill>
                  <a:srgbClr val="FF0000"/>
                </a:solidFill>
              </a:rPr>
              <a:t>TAP</a:t>
            </a:r>
            <a:r>
              <a:rPr lang="ko-KR" altLang="en-US" sz="800" dirty="0" smtClean="0">
                <a:solidFill>
                  <a:srgbClr val="FF0000"/>
                </a:solidFill>
              </a:rPr>
              <a:t>시에 검은색 실루엣만 출력</a:t>
            </a:r>
            <a:r>
              <a:rPr lang="en-US" altLang="ko-KR" sz="8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r>
              <a:rPr lang="ko-KR" altLang="en-US" sz="800" dirty="0" smtClean="0">
                <a:solidFill>
                  <a:srgbClr val="FF0000"/>
                </a:solidFill>
              </a:rPr>
              <a:t> </a:t>
            </a:r>
            <a:endParaRPr lang="en-US" altLang="ko-KR" sz="800" dirty="0" smtClean="0">
              <a:solidFill>
                <a:srgbClr val="FF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5536" y="1196752"/>
            <a:ext cx="1944216" cy="288032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C:\Users\aura9369\Desktop\121.png"/>
          <p:cNvPicPr>
            <a:picLocks noChangeAspect="1" noChangeArrowheads="1"/>
          </p:cNvPicPr>
          <p:nvPr/>
        </p:nvPicPr>
        <p:blipFill>
          <a:blip r:embed="rId3" cstate="print"/>
          <a:srcRect l="10956" t="2103"/>
          <a:stretch>
            <a:fillRect/>
          </a:stretch>
        </p:blipFill>
        <p:spPr bwMode="auto">
          <a:xfrm>
            <a:off x="395536" y="1196752"/>
            <a:ext cx="2340868" cy="2909317"/>
          </a:xfrm>
          <a:prstGeom prst="rect">
            <a:avLst/>
          </a:prstGeom>
          <a:noFill/>
        </p:spPr>
      </p:pic>
      <p:sp>
        <p:nvSpPr>
          <p:cNvPr id="41" name="직사각형 40"/>
          <p:cNvSpPr/>
          <p:nvPr/>
        </p:nvSpPr>
        <p:spPr>
          <a:xfrm>
            <a:off x="2536933" y="1134045"/>
            <a:ext cx="360040" cy="3600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3473037" y="1134045"/>
            <a:ext cx="360040" cy="3600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2478922" y="1174155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/>
                </a:solidFill>
              </a:rPr>
              <a:t>타 자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419872" y="1174154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/>
                </a:solidFill>
              </a:rPr>
              <a:t>투 수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/>
          <p:cNvCxnSpPr>
            <a:endCxn id="56" idx="1"/>
          </p:cNvCxnSpPr>
          <p:nvPr/>
        </p:nvCxnSpPr>
        <p:spPr>
          <a:xfrm flipV="1">
            <a:off x="2706320" y="357917"/>
            <a:ext cx="1577648" cy="766605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 flipV="1">
            <a:off x="3642424" y="548680"/>
            <a:ext cx="209496" cy="57584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2052" idx="2"/>
            <a:endCxn id="37" idx="0"/>
          </p:cNvCxnSpPr>
          <p:nvPr/>
        </p:nvCxnSpPr>
        <p:spPr>
          <a:xfrm>
            <a:off x="1565970" y="4106069"/>
            <a:ext cx="449746" cy="1267147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283968" y="188640"/>
            <a:ext cx="2016224" cy="33855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strike="sngStrike" dirty="0" smtClean="0">
                <a:solidFill>
                  <a:srgbClr val="FF0000"/>
                </a:solidFill>
              </a:rPr>
              <a:t>투수 타자 선택 캐릭터 머리 좌우로 이동 요망</a:t>
            </a:r>
            <a:r>
              <a:rPr lang="en-US" altLang="ko-KR" sz="800" strike="sngStrike" dirty="0" smtClean="0">
                <a:solidFill>
                  <a:srgbClr val="00B0F0"/>
                </a:solidFill>
              </a:rPr>
              <a:t> (</a:t>
            </a:r>
            <a:r>
              <a:rPr lang="ko-KR" altLang="en-US" sz="800" strike="sngStrike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strike="sngStrike" dirty="0" smtClean="0">
                <a:solidFill>
                  <a:srgbClr val="00B0F0"/>
                </a:solidFill>
              </a:rPr>
              <a:t>)(</a:t>
            </a:r>
            <a:r>
              <a:rPr lang="ko-KR" altLang="en-US" sz="800" strike="sngStrike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strike="sngStrike" dirty="0" smtClean="0">
                <a:solidFill>
                  <a:srgbClr val="00B0F0"/>
                </a:solidFill>
              </a:rPr>
              <a:t>)</a:t>
            </a:r>
            <a:endParaRPr lang="en-US" altLang="ko-KR" sz="800" strike="sngStrike" dirty="0" smtClean="0">
              <a:solidFill>
                <a:srgbClr val="FF0000"/>
              </a:solidFill>
            </a:endParaRPr>
          </a:p>
        </p:txBody>
      </p:sp>
      <p:cxnSp>
        <p:nvCxnSpPr>
          <p:cNvPr id="66" name="직선 화살표 연결선 65"/>
          <p:cNvCxnSpPr>
            <a:stCxn id="65" idx="2"/>
            <a:endCxn id="69" idx="1"/>
          </p:cNvCxnSpPr>
          <p:nvPr/>
        </p:nvCxnSpPr>
        <p:spPr>
          <a:xfrm>
            <a:off x="2237073" y="2414027"/>
            <a:ext cx="1830871" cy="3373527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4067944" y="4941168"/>
            <a:ext cx="3312368" cy="16927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선택된 캐릭터의 상태 표시 추가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/>
              <a:t>EX) 1.  </a:t>
            </a:r>
            <a:r>
              <a:rPr lang="ko-KR" altLang="en-US" sz="800" dirty="0" smtClean="0"/>
              <a:t>훈련 스케줄이 없습니다</a:t>
            </a:r>
            <a:r>
              <a:rPr lang="en-US" altLang="ko-KR" sz="800" dirty="0" smtClean="0"/>
              <a:t>.</a:t>
            </a:r>
          </a:p>
          <a:p>
            <a:r>
              <a:rPr lang="en-US" altLang="ko-KR" sz="800" dirty="0" smtClean="0"/>
              <a:t>     2.  25M </a:t>
            </a:r>
            <a:r>
              <a:rPr lang="ko-KR" altLang="en-US" sz="800" dirty="0" smtClean="0"/>
              <a:t>왕복 중 입니다</a:t>
            </a:r>
            <a:r>
              <a:rPr lang="en-US" altLang="ko-KR" sz="800" dirty="0" smtClean="0"/>
              <a:t>. 12</a:t>
            </a:r>
            <a:r>
              <a:rPr lang="ko-KR" altLang="en-US" sz="800" dirty="0" smtClean="0"/>
              <a:t>시간 </a:t>
            </a:r>
            <a:r>
              <a:rPr lang="en-US" altLang="ko-KR" sz="800" dirty="0" smtClean="0"/>
              <a:t>21</a:t>
            </a:r>
            <a:r>
              <a:rPr lang="ko-KR" altLang="en-US" sz="800" dirty="0" smtClean="0"/>
              <a:t>분 </a:t>
            </a:r>
            <a:r>
              <a:rPr lang="en-US" altLang="ko-KR" sz="800" dirty="0" smtClean="0"/>
              <a:t>31</a:t>
            </a:r>
            <a:r>
              <a:rPr lang="ko-KR" altLang="en-US" sz="800" dirty="0" smtClean="0"/>
              <a:t>초 남았습니다</a:t>
            </a:r>
            <a:r>
              <a:rPr lang="en-US" altLang="ko-KR" sz="800" dirty="0" smtClean="0"/>
              <a:t>.</a:t>
            </a:r>
          </a:p>
          <a:p>
            <a:endParaRPr lang="en-US" altLang="ko-KR" sz="800" dirty="0" smtClean="0"/>
          </a:p>
          <a:p>
            <a:r>
              <a:rPr lang="ko-KR" altLang="en-US" sz="800" dirty="0" smtClean="0"/>
              <a:t>해당 캐릭터의 스케줄이 없을 경우  </a:t>
            </a:r>
            <a:r>
              <a:rPr lang="en-US" altLang="ko-KR" sz="800" dirty="0" smtClean="0"/>
              <a:t>3</a:t>
            </a:r>
            <a:r>
              <a:rPr lang="ko-KR" altLang="en-US" sz="800" dirty="0" smtClean="0"/>
              <a:t>초 출력 후 도움말 모드로 출력</a:t>
            </a:r>
            <a:r>
              <a:rPr lang="en-US" altLang="ko-KR" sz="800" dirty="0" smtClean="0"/>
              <a:t>.</a:t>
            </a:r>
          </a:p>
          <a:p>
            <a:r>
              <a:rPr lang="en-US" altLang="ko-KR" sz="800" dirty="0" smtClean="0"/>
              <a:t>EX) 1.  </a:t>
            </a:r>
            <a:r>
              <a:rPr lang="ko-KR" altLang="en-US" sz="800" dirty="0" smtClean="0"/>
              <a:t>꾸준한 훈련은 당신을 강하게 합니다</a:t>
            </a:r>
            <a:r>
              <a:rPr lang="en-US" altLang="ko-KR" sz="800" dirty="0" smtClean="0"/>
              <a:t>.</a:t>
            </a:r>
          </a:p>
          <a:p>
            <a:r>
              <a:rPr lang="en-US" altLang="ko-KR" sz="800" dirty="0" smtClean="0"/>
              <a:t>     2.  </a:t>
            </a:r>
            <a:r>
              <a:rPr lang="ko-KR" altLang="en-US" sz="800" dirty="0" smtClean="0"/>
              <a:t>트레이닝 시간은 아이템으로 단축 할 수 있습니다</a:t>
            </a:r>
            <a:r>
              <a:rPr lang="en-US" altLang="ko-KR" sz="800" dirty="0" smtClean="0"/>
              <a:t>.</a:t>
            </a:r>
          </a:p>
          <a:p>
            <a:endParaRPr lang="en-US" altLang="ko-KR" sz="800" dirty="0" smtClean="0"/>
          </a:p>
          <a:p>
            <a:r>
              <a:rPr lang="ko-KR" altLang="en-US" sz="800" dirty="0" smtClean="0"/>
              <a:t>우측 목록 </a:t>
            </a:r>
            <a:r>
              <a:rPr lang="en-US" altLang="ko-KR" sz="800" dirty="0" smtClean="0"/>
              <a:t>TAP </a:t>
            </a:r>
            <a:r>
              <a:rPr lang="ko-KR" altLang="en-US" sz="800" dirty="0" smtClean="0"/>
              <a:t>시에 목록의 해당 도움말 출력</a:t>
            </a:r>
            <a:endParaRPr lang="en-US" altLang="ko-KR" sz="800" dirty="0" smtClean="0"/>
          </a:p>
          <a:p>
            <a:r>
              <a:rPr lang="en-US" altLang="ko-KR" sz="800" dirty="0" smtClean="0"/>
              <a:t>EX) 1.  </a:t>
            </a:r>
            <a:r>
              <a:rPr lang="ko-KR" altLang="en-US" sz="800" dirty="0" err="1" smtClean="0"/>
              <a:t>스트레칭은</a:t>
            </a:r>
            <a:r>
              <a:rPr lang="ko-KR" altLang="en-US" sz="800" dirty="0" smtClean="0"/>
              <a:t>  </a:t>
            </a:r>
            <a:r>
              <a:rPr lang="en-US" altLang="ko-KR" sz="800" dirty="0" smtClean="0"/>
              <a:t>LV1</a:t>
            </a:r>
            <a:r>
              <a:rPr lang="ko-KR" altLang="en-US" sz="800" dirty="0" smtClean="0"/>
              <a:t>부터 가능하며</a:t>
            </a:r>
            <a:r>
              <a:rPr lang="en-US" altLang="ko-KR" sz="800" dirty="0" smtClean="0"/>
              <a:t>, 5</a:t>
            </a:r>
            <a:r>
              <a:rPr lang="ko-KR" altLang="en-US" sz="800" dirty="0" smtClean="0"/>
              <a:t>분 소요 됩니다</a:t>
            </a:r>
            <a:r>
              <a:rPr lang="en-US" altLang="ko-KR" sz="800" dirty="0" smtClean="0"/>
              <a:t>.</a:t>
            </a:r>
          </a:p>
          <a:p>
            <a:endParaRPr lang="en-US" altLang="ko-KR" sz="800" dirty="0" smtClean="0"/>
          </a:p>
          <a:p>
            <a:r>
              <a:rPr lang="en-US" altLang="ko-KR" sz="800" dirty="0" smtClean="0"/>
              <a:t>START </a:t>
            </a:r>
            <a:r>
              <a:rPr lang="ko-KR" altLang="en-US" sz="800" dirty="0" smtClean="0"/>
              <a:t>버튼 누르면 해당 트레이닝 </a:t>
            </a:r>
            <a:r>
              <a:rPr lang="en-US" altLang="ko-KR" sz="800" dirty="0" smtClean="0"/>
              <a:t>TEXT, </a:t>
            </a:r>
            <a:r>
              <a:rPr lang="ko-KR" altLang="en-US" sz="800" dirty="0" smtClean="0"/>
              <a:t>남은 시간 출력</a:t>
            </a:r>
            <a:endParaRPr lang="en-US" altLang="ko-KR" sz="800" dirty="0" smtClean="0"/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/>
          </a:p>
        </p:txBody>
      </p:sp>
      <p:sp>
        <p:nvSpPr>
          <p:cNvPr id="76" name="직사각형 75"/>
          <p:cNvSpPr/>
          <p:nvPr/>
        </p:nvSpPr>
        <p:spPr>
          <a:xfrm>
            <a:off x="5176639" y="4024114"/>
            <a:ext cx="720080" cy="3600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5175595" y="4048049"/>
            <a:ext cx="764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START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cxnSp>
        <p:nvCxnSpPr>
          <p:cNvPr id="78" name="직선 화살표 연결선 77"/>
          <p:cNvCxnSpPr>
            <a:stCxn id="76" idx="3"/>
            <a:endCxn id="79" idx="1"/>
          </p:cNvCxnSpPr>
          <p:nvPr/>
        </p:nvCxnSpPr>
        <p:spPr>
          <a:xfrm>
            <a:off x="5896719" y="4204134"/>
            <a:ext cx="1051545" cy="210803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6948264" y="3999438"/>
            <a:ext cx="2195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선택 트레이닝 시작 버튼</a:t>
            </a:r>
            <a:r>
              <a:rPr lang="en-US" altLang="ko-KR" sz="800" dirty="0" smtClean="0">
                <a:solidFill>
                  <a:srgbClr val="FF0000"/>
                </a:solidFill>
              </a:rPr>
              <a:t>(</a:t>
            </a:r>
            <a:r>
              <a:rPr lang="ko-KR" altLang="en-US" sz="800" dirty="0" smtClean="0">
                <a:solidFill>
                  <a:srgbClr val="FF0000"/>
                </a:solidFill>
              </a:rPr>
              <a:t>활성화 비활성화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바짝효과</a:t>
            </a:r>
            <a:r>
              <a:rPr lang="en-US" altLang="ko-KR" sz="800" dirty="0" smtClean="0">
                <a:solidFill>
                  <a:srgbClr val="FF0000"/>
                </a:solidFill>
              </a:rPr>
              <a:t>)</a:t>
            </a:r>
            <a:r>
              <a:rPr lang="ko-KR" altLang="en-US" sz="800" dirty="0" smtClean="0">
                <a:solidFill>
                  <a:srgbClr val="FF0000"/>
                </a:solidFill>
              </a:rPr>
              <a:t> 추가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/>
              <a:t>(</a:t>
            </a:r>
            <a:r>
              <a:rPr lang="ko-KR" altLang="en-US" sz="800" dirty="0" smtClean="0"/>
              <a:t>선택된 트레이닝이 있을 경우 빤짝 효과</a:t>
            </a:r>
            <a:r>
              <a:rPr lang="en-US" altLang="ko-KR" sz="800" dirty="0" smtClean="0"/>
              <a:t>)</a:t>
            </a:r>
          </a:p>
          <a:p>
            <a:r>
              <a:rPr lang="en-US" altLang="ko-KR" sz="800" dirty="0" smtClean="0"/>
              <a:t>(</a:t>
            </a:r>
            <a:r>
              <a:rPr lang="ko-KR" altLang="en-US" sz="800" dirty="0" smtClean="0"/>
              <a:t>선택된 트레이닝이 캐릭터의 조건과 맞지 </a:t>
            </a:r>
            <a:endParaRPr lang="en-US" altLang="ko-KR" sz="800" dirty="0" smtClean="0"/>
          </a:p>
          <a:p>
            <a:r>
              <a:rPr lang="ko-KR" altLang="en-US" sz="800" dirty="0" smtClean="0"/>
              <a:t>않으면 비활성화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맞으면 활성화</a:t>
            </a:r>
            <a:r>
              <a:rPr lang="en-US" altLang="ko-KR" sz="800" dirty="0" smtClean="0"/>
              <a:t>)</a:t>
            </a: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/>
          </a:p>
        </p:txBody>
      </p:sp>
      <p:sp>
        <p:nvSpPr>
          <p:cNvPr id="47" name="직사각형 46"/>
          <p:cNvSpPr/>
          <p:nvPr/>
        </p:nvSpPr>
        <p:spPr>
          <a:xfrm>
            <a:off x="2411760" y="1052736"/>
            <a:ext cx="1728192" cy="28803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사각형 설명선 62"/>
          <p:cNvSpPr/>
          <p:nvPr/>
        </p:nvSpPr>
        <p:spPr>
          <a:xfrm rot="5400000">
            <a:off x="1853698" y="1538790"/>
            <a:ext cx="720080" cy="1044116"/>
          </a:xfrm>
          <a:prstGeom prst="wedgeRoundRectCallout">
            <a:avLst>
              <a:gd name="adj1" fmla="val -20833"/>
              <a:gd name="adj2" fmla="val 71753"/>
              <a:gd name="adj3" fmla="val 16667"/>
            </a:avLst>
          </a:prstGeom>
          <a:solidFill>
            <a:schemeClr val="bg1">
              <a:lumMod val="8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1697013" y="1706141"/>
            <a:ext cx="1080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/>
              <a:t>스트레칭</a:t>
            </a:r>
            <a:r>
              <a:rPr lang="ko-KR" altLang="en-US" sz="800" b="1" dirty="0" smtClean="0"/>
              <a:t> 중</a:t>
            </a:r>
            <a:endParaRPr lang="en-US" altLang="ko-KR" sz="800" b="1" dirty="0" smtClean="0"/>
          </a:p>
          <a:p>
            <a:r>
              <a:rPr lang="ko-KR" altLang="en-US" sz="800" b="1" dirty="0" smtClean="0"/>
              <a:t>입니다</a:t>
            </a:r>
            <a:r>
              <a:rPr lang="en-US" altLang="ko-KR" sz="800" b="1" dirty="0" smtClean="0"/>
              <a:t>.</a:t>
            </a:r>
          </a:p>
          <a:p>
            <a:endParaRPr lang="en-US" altLang="ko-KR" sz="800" b="1" dirty="0" smtClean="0"/>
          </a:p>
          <a:p>
            <a:r>
              <a:rPr lang="en-US" altLang="ko-KR" sz="800" b="1" dirty="0" smtClean="0"/>
              <a:t>08</a:t>
            </a:r>
            <a:r>
              <a:rPr lang="ko-KR" altLang="en-US" sz="800" b="1" dirty="0" smtClean="0"/>
              <a:t>시간 </a:t>
            </a:r>
            <a:r>
              <a:rPr lang="en-US" altLang="ko-KR" sz="800" b="1" dirty="0" smtClean="0"/>
              <a:t>40</a:t>
            </a:r>
            <a:r>
              <a:rPr lang="ko-KR" altLang="en-US" sz="800" b="1" dirty="0" smtClean="0"/>
              <a:t>분 </a:t>
            </a:r>
            <a:r>
              <a:rPr lang="en-US" altLang="ko-KR" sz="800" b="1" dirty="0" smtClean="0"/>
              <a:t>23</a:t>
            </a:r>
            <a:r>
              <a:rPr lang="ko-KR" altLang="en-US" sz="800" b="1" dirty="0" smtClean="0"/>
              <a:t>초 남았습니다</a:t>
            </a:r>
            <a:r>
              <a:rPr lang="en-US" altLang="ko-KR" sz="800" b="1" dirty="0" smtClean="0"/>
              <a:t>.</a:t>
            </a:r>
            <a:r>
              <a:rPr lang="ko-KR" altLang="en-US" sz="800" b="1" dirty="0" smtClean="0"/>
              <a:t> </a:t>
            </a:r>
            <a:endParaRPr lang="ko-KR" altLang="en-US" sz="8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2699792" y="2060848"/>
            <a:ext cx="1152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캐릭터 출력 </a:t>
            </a:r>
            <a:endParaRPr lang="en-US" altLang="ko-KR" sz="1600" b="1" dirty="0" smtClean="0"/>
          </a:p>
          <a:p>
            <a:r>
              <a:rPr lang="ko-KR" altLang="en-US" sz="1600" b="1" dirty="0" smtClean="0"/>
              <a:t>하지 않음</a:t>
            </a:r>
            <a:endParaRPr lang="ko-KR" altLang="en-US" sz="1600" b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" descr="C:\Users\aura9369\Desktop\20120313_장은진\05_Shop_02_장비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702221"/>
            <a:ext cx="6696744" cy="4464498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79512" y="116632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9. UPGRADE UI(3) </a:t>
            </a:r>
            <a:r>
              <a:rPr lang="ko-KR" altLang="en-US" b="1" dirty="0" smtClean="0"/>
              <a:t>장인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정리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3923928" y="1700808"/>
            <a:ext cx="2880320" cy="50405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6" idx="0"/>
            <a:endCxn id="12" idx="1"/>
          </p:cNvCxnSpPr>
          <p:nvPr/>
        </p:nvCxnSpPr>
        <p:spPr>
          <a:xfrm flipV="1">
            <a:off x="5364088" y="532131"/>
            <a:ext cx="1656184" cy="1168677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020272" y="116632"/>
            <a:ext cx="2195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타자 선택 시 타자</a:t>
            </a:r>
            <a:r>
              <a:rPr lang="en-US" altLang="ko-KR" sz="800" dirty="0" smtClean="0"/>
              <a:t> </a:t>
            </a:r>
            <a:r>
              <a:rPr lang="ko-KR" altLang="en-US" sz="800" dirty="0" err="1" smtClean="0"/>
              <a:t>메인아이템</a:t>
            </a:r>
            <a:r>
              <a:rPr lang="ko-KR" altLang="en-US" sz="800" dirty="0" smtClean="0"/>
              <a:t> 아이콘 출력</a:t>
            </a:r>
            <a:endParaRPr lang="en-US" altLang="ko-KR" sz="800" dirty="0" smtClean="0"/>
          </a:p>
          <a:p>
            <a:r>
              <a:rPr lang="en-US" altLang="ko-KR" sz="800" dirty="0" smtClean="0"/>
              <a:t>(</a:t>
            </a:r>
            <a:r>
              <a:rPr lang="ko-KR" altLang="en-US" sz="800" dirty="0" smtClean="0"/>
              <a:t>배트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헬멧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장갑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신발</a:t>
            </a:r>
            <a:r>
              <a:rPr lang="en-US" altLang="ko-KR" sz="800" dirty="0" smtClean="0"/>
              <a:t>)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/>
          </a:p>
          <a:p>
            <a:endParaRPr lang="en-US" altLang="ko-KR" sz="800" dirty="0" smtClean="0"/>
          </a:p>
          <a:p>
            <a:r>
              <a:rPr lang="ko-KR" altLang="en-US" sz="800" dirty="0" smtClean="0"/>
              <a:t>투수 선택 시 투수 </a:t>
            </a:r>
            <a:r>
              <a:rPr lang="ko-KR" altLang="en-US" sz="800" dirty="0" err="1" smtClean="0"/>
              <a:t>메인아이템</a:t>
            </a:r>
            <a:r>
              <a:rPr lang="ko-KR" altLang="en-US" sz="800" dirty="0" smtClean="0"/>
              <a:t> 아이콘 출력</a:t>
            </a:r>
            <a:endParaRPr lang="en-US" altLang="ko-KR" sz="800" dirty="0" smtClean="0"/>
          </a:p>
          <a:p>
            <a:r>
              <a:rPr lang="en-US" altLang="ko-KR" sz="800" dirty="0" smtClean="0"/>
              <a:t>(</a:t>
            </a:r>
            <a:r>
              <a:rPr lang="ko-KR" altLang="en-US" sz="800" dirty="0" smtClean="0"/>
              <a:t>볼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모자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글러브</a:t>
            </a:r>
            <a:r>
              <a:rPr lang="en-US" altLang="ko-KR" sz="800" dirty="0" smtClean="0"/>
              <a:t>,</a:t>
            </a:r>
            <a:r>
              <a:rPr lang="ko-KR" altLang="en-US" sz="800" dirty="0" smtClean="0"/>
              <a:t>신발</a:t>
            </a:r>
            <a:r>
              <a:rPr lang="en-US" altLang="ko-KR" sz="800" dirty="0" smtClean="0"/>
              <a:t>)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/>
          </a:p>
          <a:p>
            <a:endParaRPr lang="ko-KR" altLang="en-US" sz="800" dirty="0"/>
          </a:p>
        </p:txBody>
      </p:sp>
      <p:sp>
        <p:nvSpPr>
          <p:cNvPr id="8" name="직사각형 7"/>
          <p:cNvSpPr/>
          <p:nvPr/>
        </p:nvSpPr>
        <p:spPr>
          <a:xfrm>
            <a:off x="971600" y="692696"/>
            <a:ext cx="1584176" cy="2880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107504" y="5229200"/>
            <a:ext cx="1872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장인 이미지 출력 요망</a:t>
            </a:r>
            <a:r>
              <a:rPr lang="en-US" altLang="ko-KR" sz="800" dirty="0" smtClean="0">
                <a:solidFill>
                  <a:srgbClr val="FF0000"/>
                </a:solidFill>
              </a:rPr>
              <a:t>(</a:t>
            </a:r>
            <a:r>
              <a:rPr lang="ko-KR" altLang="en-US" sz="800" dirty="0" smtClean="0">
                <a:solidFill>
                  <a:srgbClr val="FF0000"/>
                </a:solidFill>
              </a:rPr>
              <a:t>공 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배트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모자와 헬멧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장갑과 글러브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신발 들고 있는 장인 이미지 출력 요망</a:t>
            </a:r>
            <a:r>
              <a:rPr lang="en-US" altLang="ko-KR" sz="8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(</a:t>
            </a:r>
            <a:r>
              <a:rPr lang="ko-KR" altLang="en-US" sz="800" dirty="0" smtClean="0">
                <a:solidFill>
                  <a:srgbClr val="FF0000"/>
                </a:solidFill>
              </a:rPr>
              <a:t>후면 정보 및 이미지 삭제 요망</a:t>
            </a:r>
            <a:r>
              <a:rPr lang="en-US" altLang="ko-KR" sz="800" dirty="0" smtClean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395536" y="1532890"/>
            <a:ext cx="1743040" cy="2582282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C:\Users\aura9369\Desktop\12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484784"/>
            <a:ext cx="2356877" cy="2664296"/>
          </a:xfrm>
          <a:prstGeom prst="rect">
            <a:avLst/>
          </a:prstGeom>
          <a:noFill/>
        </p:spPr>
      </p:pic>
      <p:sp>
        <p:nvSpPr>
          <p:cNvPr id="41" name="직사각형 40"/>
          <p:cNvSpPr/>
          <p:nvPr/>
        </p:nvSpPr>
        <p:spPr>
          <a:xfrm>
            <a:off x="2032877" y="1234852"/>
            <a:ext cx="360040" cy="3600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2968981" y="1234852"/>
            <a:ext cx="360040" cy="3600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1974866" y="1274962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/>
                </a:solidFill>
              </a:rPr>
              <a:t>타 자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915816" y="12749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/>
                </a:solidFill>
              </a:rPr>
              <a:t>투 수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/>
          <p:cNvCxnSpPr>
            <a:stCxn id="41" idx="0"/>
            <a:endCxn id="56" idx="1"/>
          </p:cNvCxnSpPr>
          <p:nvPr/>
        </p:nvCxnSpPr>
        <p:spPr>
          <a:xfrm flipV="1">
            <a:off x="2212897" y="419473"/>
            <a:ext cx="2071071" cy="815379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>
            <a:stCxn id="42" idx="0"/>
          </p:cNvCxnSpPr>
          <p:nvPr/>
        </p:nvCxnSpPr>
        <p:spPr>
          <a:xfrm flipV="1">
            <a:off x="3149001" y="548680"/>
            <a:ext cx="702919" cy="68617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2052" idx="2"/>
            <a:endCxn id="37" idx="0"/>
          </p:cNvCxnSpPr>
          <p:nvPr/>
        </p:nvCxnSpPr>
        <p:spPr>
          <a:xfrm flipH="1">
            <a:off x="1043608" y="4149080"/>
            <a:ext cx="458359" cy="1080120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283968" y="188640"/>
            <a:ext cx="2016224" cy="46166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strike="sngStrike" dirty="0" smtClean="0">
                <a:solidFill>
                  <a:srgbClr val="FF0000"/>
                </a:solidFill>
              </a:rPr>
              <a:t>투수 타자 선택 캐릭터 머리 좌우로 이동 요망</a:t>
            </a:r>
            <a:endParaRPr lang="en-US" altLang="ko-KR" sz="800" strike="sngStrike" dirty="0" smtClean="0">
              <a:solidFill>
                <a:srgbClr val="FF0000"/>
              </a:solidFill>
            </a:endParaRPr>
          </a:p>
          <a:p>
            <a:r>
              <a:rPr lang="en-US" altLang="ko-KR" sz="800" strike="sngStrike" dirty="0" smtClean="0">
                <a:solidFill>
                  <a:srgbClr val="00B0F0"/>
                </a:solidFill>
              </a:rPr>
              <a:t>(</a:t>
            </a:r>
            <a:r>
              <a:rPr lang="ko-KR" altLang="en-US" sz="800" strike="sngStrike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strike="sngStrike" dirty="0" smtClean="0">
                <a:solidFill>
                  <a:srgbClr val="00B0F0"/>
                </a:solidFill>
              </a:rPr>
              <a:t>)(</a:t>
            </a:r>
            <a:r>
              <a:rPr lang="ko-KR" altLang="en-US" sz="800" strike="sngStrike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strike="sngStrike" dirty="0" smtClean="0">
                <a:solidFill>
                  <a:srgbClr val="00B0F0"/>
                </a:solidFill>
              </a:rPr>
              <a:t>)</a:t>
            </a:r>
            <a:endParaRPr lang="en-US" altLang="ko-KR" sz="800" strike="sngStrike" dirty="0" smtClean="0">
              <a:solidFill>
                <a:srgbClr val="FF00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839568" y="3927142"/>
            <a:ext cx="1123553" cy="3600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5895675" y="3966269"/>
            <a:ext cx="1196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UPGRADE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/>
          <p:cNvCxnSpPr>
            <a:stCxn id="33" idx="3"/>
            <a:endCxn id="39" idx="1"/>
          </p:cNvCxnSpPr>
          <p:nvPr/>
        </p:nvCxnSpPr>
        <p:spPr>
          <a:xfrm>
            <a:off x="6963121" y="4107162"/>
            <a:ext cx="164655" cy="827909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127776" y="4581128"/>
            <a:ext cx="2016224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FF0000"/>
                </a:solidFill>
              </a:rPr>
              <a:t>선택 아이템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UPGRADE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버튼 추가 요망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ko-KR" altLang="en-US" sz="800" b="1" dirty="0" smtClean="0">
                <a:solidFill>
                  <a:srgbClr val="FF0000"/>
                </a:solidFill>
              </a:rPr>
              <a:t>버튼 누르면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POP UP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출력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(POP UP UI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에서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따로 설명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b="1" dirty="0" smtClean="0">
              <a:solidFill>
                <a:srgbClr val="FF0000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3688854" y="2195339"/>
            <a:ext cx="1224136" cy="15841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화살표 연결선 71"/>
          <p:cNvCxnSpPr>
            <a:stCxn id="71" idx="3"/>
            <a:endCxn id="97" idx="1"/>
          </p:cNvCxnSpPr>
          <p:nvPr/>
        </p:nvCxnSpPr>
        <p:spPr>
          <a:xfrm>
            <a:off x="4912990" y="2987427"/>
            <a:ext cx="2395314" cy="81526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59" idx="3"/>
            <a:endCxn id="83" idx="1"/>
          </p:cNvCxnSpPr>
          <p:nvPr/>
        </p:nvCxnSpPr>
        <p:spPr>
          <a:xfrm flipV="1">
            <a:off x="2915816" y="2001327"/>
            <a:ext cx="4192910" cy="274781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7108726" y="908720"/>
            <a:ext cx="2016224" cy="21852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강화 관련 도움말 출력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/>
              <a:t>EX) </a:t>
            </a:r>
            <a:r>
              <a:rPr lang="ko-KR" altLang="en-US" sz="800" dirty="0" smtClean="0"/>
              <a:t>선택 캐릭터의 아이템이 강화 중 </a:t>
            </a:r>
            <a:r>
              <a:rPr lang="ko-KR" altLang="en-US" sz="800" dirty="0" err="1" smtClean="0"/>
              <a:t>일경우</a:t>
            </a:r>
            <a:r>
              <a:rPr lang="ko-KR" altLang="en-US" sz="800" dirty="0" smtClean="0"/>
              <a:t> </a:t>
            </a:r>
            <a:r>
              <a:rPr lang="en-US" altLang="ko-KR" sz="800" dirty="0" smtClean="0">
                <a:sym typeface="Wingdings" pitchFamily="2" charset="2"/>
              </a:rPr>
              <a:t></a:t>
            </a:r>
            <a:r>
              <a:rPr lang="en-US" altLang="ko-KR" sz="800" dirty="0" smtClean="0"/>
              <a:t> 000</a:t>
            </a:r>
            <a:r>
              <a:rPr lang="ko-KR" altLang="en-US" sz="800" dirty="0" smtClean="0"/>
              <a:t>의 강화가 </a:t>
            </a:r>
            <a:r>
              <a:rPr lang="en-US" altLang="ko-KR" sz="800" dirty="0" smtClean="0"/>
              <a:t>00</a:t>
            </a:r>
            <a:r>
              <a:rPr lang="ko-KR" altLang="en-US" sz="800" dirty="0" smtClean="0"/>
              <a:t>분 남았습니다</a:t>
            </a:r>
            <a:r>
              <a:rPr lang="en-US" altLang="ko-KR" sz="800" dirty="0" smtClean="0"/>
              <a:t>.</a:t>
            </a:r>
          </a:p>
          <a:p>
            <a:endParaRPr lang="en-US" altLang="ko-KR" sz="800" dirty="0" smtClean="0"/>
          </a:p>
          <a:p>
            <a:r>
              <a:rPr lang="ko-KR" altLang="en-US" sz="800" dirty="0" smtClean="0"/>
              <a:t>선택 캐릭터의 아이템이 강화중이 아닐 경우 우측 아이템 미선택시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ym typeface="Wingdings" pitchFamily="2" charset="2"/>
              </a:rPr>
              <a:t>강화는 한번에 한 개의 아이템만 가능합니다</a:t>
            </a:r>
            <a:r>
              <a:rPr lang="en-US" altLang="ko-KR" sz="800" dirty="0" smtClean="0">
                <a:sym typeface="Wingdings" pitchFamily="2" charset="2"/>
              </a:rPr>
              <a:t>. OR </a:t>
            </a:r>
            <a:r>
              <a:rPr lang="ko-KR" altLang="en-US" sz="800" dirty="0" smtClean="0">
                <a:sym typeface="Wingdings" pitchFamily="2" charset="2"/>
              </a:rPr>
              <a:t>강화는 아이템의 등급에 따라 소요 볼과 시간이 다릅니다</a:t>
            </a:r>
            <a:r>
              <a:rPr lang="en-US" altLang="ko-KR" sz="800" dirty="0" smtClean="0">
                <a:sym typeface="Wingdings" pitchFamily="2" charset="2"/>
              </a:rPr>
              <a:t>.</a:t>
            </a:r>
            <a:r>
              <a:rPr lang="ko-KR" altLang="en-US" sz="800" dirty="0" smtClean="0">
                <a:sym typeface="Wingdings" pitchFamily="2" charset="2"/>
              </a:rPr>
              <a:t> </a:t>
            </a:r>
            <a:r>
              <a:rPr lang="en-US" altLang="ko-KR" sz="800" dirty="0" smtClean="0"/>
              <a:t> </a:t>
            </a:r>
          </a:p>
          <a:p>
            <a:endParaRPr lang="en-US" altLang="ko-KR" sz="800" dirty="0" smtClean="0"/>
          </a:p>
          <a:p>
            <a:r>
              <a:rPr lang="ko-KR" altLang="en-US" sz="800" dirty="0" smtClean="0"/>
              <a:t>우측 아이템 선택 시 </a:t>
            </a:r>
            <a:r>
              <a:rPr lang="en-US" altLang="ko-KR" sz="800" dirty="0" smtClean="0">
                <a:sym typeface="Wingdings" pitchFamily="2" charset="2"/>
              </a:rPr>
              <a:t> 000</a:t>
            </a:r>
            <a:r>
              <a:rPr lang="ko-KR" altLang="en-US" sz="800" dirty="0" smtClean="0">
                <a:sym typeface="Wingdings" pitchFamily="2" charset="2"/>
              </a:rPr>
              <a:t>은 강화 시 </a:t>
            </a:r>
            <a:r>
              <a:rPr lang="en-US" altLang="ko-KR" sz="800" dirty="0" smtClean="0">
                <a:sym typeface="Wingdings" pitchFamily="2" charset="2"/>
              </a:rPr>
              <a:t>000</a:t>
            </a:r>
            <a:r>
              <a:rPr lang="ko-KR" altLang="en-US" sz="800" dirty="0" smtClean="0">
                <a:sym typeface="Wingdings" pitchFamily="2" charset="2"/>
              </a:rPr>
              <a:t>볼</a:t>
            </a:r>
            <a:r>
              <a:rPr lang="en-US" altLang="ko-KR" sz="800" dirty="0" smtClean="0">
                <a:sym typeface="Wingdings" pitchFamily="2" charset="2"/>
              </a:rPr>
              <a:t>, 00</a:t>
            </a:r>
            <a:r>
              <a:rPr lang="ko-KR" altLang="en-US" sz="800" dirty="0" smtClean="0">
                <a:sym typeface="Wingdings" pitchFamily="2" charset="2"/>
              </a:rPr>
              <a:t>분이 소요됩니다</a:t>
            </a:r>
            <a:r>
              <a:rPr lang="en-US" altLang="ko-KR" sz="800" dirty="0" smtClean="0">
                <a:sym typeface="Wingdings" pitchFamily="2" charset="2"/>
              </a:rPr>
              <a:t>.</a:t>
            </a:r>
          </a:p>
          <a:p>
            <a:endParaRPr lang="en-US" altLang="ko-KR" sz="800" dirty="0" smtClean="0">
              <a:sym typeface="Wingdings" pitchFamily="2" charset="2"/>
            </a:endParaRPr>
          </a:p>
          <a:p>
            <a:r>
              <a:rPr lang="ko-KR" altLang="en-US" sz="800" dirty="0" smtClean="0">
                <a:sym typeface="Wingdings" pitchFamily="2" charset="2"/>
              </a:rPr>
              <a:t>강화 완료 시 </a:t>
            </a:r>
            <a:r>
              <a:rPr lang="en-US" altLang="ko-KR" sz="800" dirty="0" smtClean="0">
                <a:sym typeface="Wingdings" pitchFamily="2" charset="2"/>
              </a:rPr>
              <a:t> 000</a:t>
            </a:r>
            <a:r>
              <a:rPr lang="ko-KR" altLang="en-US" sz="800" dirty="0" smtClean="0">
                <a:sym typeface="Wingdings" pitchFamily="2" charset="2"/>
              </a:rPr>
              <a:t>의 강화를 마쳤습니다</a:t>
            </a:r>
            <a:r>
              <a:rPr lang="en-US" altLang="ko-KR" sz="800" dirty="0" smtClean="0">
                <a:sym typeface="Wingdings" pitchFamily="2" charset="2"/>
              </a:rPr>
              <a:t>. (</a:t>
            </a:r>
            <a:r>
              <a:rPr lang="ko-KR" altLang="en-US" sz="800" dirty="0" smtClean="0">
                <a:sym typeface="Wingdings" pitchFamily="2" charset="2"/>
              </a:rPr>
              <a:t>화면 진입 시 강화 마친 순서대로 </a:t>
            </a:r>
            <a:r>
              <a:rPr lang="en-US" altLang="ko-KR" sz="800" dirty="0" smtClean="0">
                <a:sym typeface="Wingdings" pitchFamily="2" charset="2"/>
              </a:rPr>
              <a:t>TEXT</a:t>
            </a:r>
            <a:r>
              <a:rPr lang="ko-KR" altLang="en-US" sz="800" dirty="0" smtClean="0">
                <a:sym typeface="Wingdings" pitchFamily="2" charset="2"/>
              </a:rPr>
              <a:t>출력하고 해당 캐릭터 출력</a:t>
            </a:r>
            <a:r>
              <a:rPr lang="en-US" altLang="ko-KR" sz="800" dirty="0" smtClean="0">
                <a:sym typeface="Wingdings" pitchFamily="2" charset="2"/>
              </a:rPr>
              <a:t>)</a:t>
            </a: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ym typeface="Wingdings" pitchFamily="2" charset="2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4355976" y="3919915"/>
            <a:ext cx="288032" cy="2880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L 도형 87"/>
          <p:cNvSpPr/>
          <p:nvPr/>
        </p:nvSpPr>
        <p:spPr>
          <a:xfrm rot="2497858">
            <a:off x="4004961" y="3952673"/>
            <a:ext cx="227858" cy="227858"/>
          </a:xfrm>
          <a:prstGeom prst="corner">
            <a:avLst>
              <a:gd name="adj1" fmla="val 13041"/>
              <a:gd name="adj2" fmla="val 13041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L 도형 88"/>
          <p:cNvSpPr/>
          <p:nvPr/>
        </p:nvSpPr>
        <p:spPr>
          <a:xfrm rot="2497858" flipH="1" flipV="1">
            <a:off x="4745325" y="3948950"/>
            <a:ext cx="225849" cy="226188"/>
          </a:xfrm>
          <a:prstGeom prst="corner">
            <a:avLst>
              <a:gd name="adj1" fmla="val 13041"/>
              <a:gd name="adj2" fmla="val 13041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4311976" y="3939880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1/7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3923928" y="3861048"/>
            <a:ext cx="1152128" cy="432048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2" name="직선 화살표 연결선 91"/>
          <p:cNvCxnSpPr>
            <a:stCxn id="91" idx="2"/>
            <a:endCxn id="101" idx="0"/>
          </p:cNvCxnSpPr>
          <p:nvPr/>
        </p:nvCxnSpPr>
        <p:spPr>
          <a:xfrm>
            <a:off x="4499992" y="4293096"/>
            <a:ext cx="1260140" cy="108012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1029891" y="645071"/>
            <a:ext cx="1453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MASTER</a:t>
            </a:r>
            <a:endParaRPr lang="ko-KR" alt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7308304" y="3140968"/>
            <a:ext cx="1512168" cy="13234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선택 아이템 강화중 일 경우 업그레이드 중 임을 알리는 표시 출력 요망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</a:p>
          <a:p>
            <a:r>
              <a:rPr lang="ko-KR" altLang="en-US" sz="800" dirty="0" smtClean="0">
                <a:solidFill>
                  <a:srgbClr val="0070C0"/>
                </a:solidFill>
              </a:rPr>
              <a:t>업그레이드 완료 시 </a:t>
            </a:r>
            <a:r>
              <a:rPr lang="en-US" altLang="ko-KR" sz="800" dirty="0" smtClean="0">
                <a:solidFill>
                  <a:srgbClr val="0070C0"/>
                </a:solidFill>
              </a:rPr>
              <a:t>UPGRADE </a:t>
            </a:r>
            <a:r>
              <a:rPr lang="ko-KR" altLang="en-US" sz="800" dirty="0" smtClean="0">
                <a:solidFill>
                  <a:srgbClr val="0070C0"/>
                </a:solidFill>
              </a:rPr>
              <a:t>출력 대신 </a:t>
            </a:r>
            <a:r>
              <a:rPr lang="en-US" altLang="ko-KR" sz="800" dirty="0" smtClean="0">
                <a:solidFill>
                  <a:srgbClr val="0070C0"/>
                </a:solidFill>
              </a:rPr>
              <a:t>COMPLETE </a:t>
            </a:r>
            <a:r>
              <a:rPr lang="ko-KR" altLang="en-US" sz="800" dirty="0" smtClean="0">
                <a:solidFill>
                  <a:srgbClr val="0070C0"/>
                </a:solidFill>
              </a:rPr>
              <a:t>출력</a:t>
            </a:r>
            <a:endParaRPr lang="en-US" altLang="ko-KR" sz="800" dirty="0" smtClean="0">
              <a:solidFill>
                <a:srgbClr val="0070C0"/>
              </a:solidFill>
            </a:endParaRPr>
          </a:p>
          <a:p>
            <a:r>
              <a:rPr lang="en-US" altLang="ko-KR" sz="800" dirty="0" smtClean="0">
                <a:solidFill>
                  <a:srgbClr val="0070C0"/>
                </a:solidFill>
              </a:rPr>
              <a:t>TAP </a:t>
            </a:r>
            <a:r>
              <a:rPr lang="ko-KR" altLang="en-US" sz="800" dirty="0" smtClean="0">
                <a:solidFill>
                  <a:srgbClr val="0070C0"/>
                </a:solidFill>
              </a:rPr>
              <a:t>하면 아이템 수거</a:t>
            </a:r>
            <a:endParaRPr lang="en-US" altLang="ko-KR" sz="800" dirty="0" smtClean="0">
              <a:solidFill>
                <a:srgbClr val="0070C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아이템 선택 시 선택 되었음을 알리는 효과 추가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 rot="19451512">
            <a:off x="3707904" y="2636912"/>
            <a:ext cx="1224136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UPGRADE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4139952" y="5373216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현재창의 넘버링 추가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/>
              <a:t>아이템은 한번에 </a:t>
            </a:r>
            <a:r>
              <a:rPr lang="en-US" altLang="ko-KR" sz="800" dirty="0" smtClean="0"/>
              <a:t>3</a:t>
            </a:r>
            <a:r>
              <a:rPr lang="ko-KR" altLang="en-US" sz="800" dirty="0" smtClean="0"/>
              <a:t>개씩 볼 수 있으며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화살표로 이동 가능</a:t>
            </a:r>
            <a:r>
              <a:rPr lang="en-US" altLang="ko-KR" sz="800" dirty="0" smtClean="0"/>
              <a:t>.</a:t>
            </a: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dirty="0"/>
          </a:p>
        </p:txBody>
      </p:sp>
      <p:sp>
        <p:nvSpPr>
          <p:cNvPr id="48" name="TextBox 47"/>
          <p:cNvSpPr txBox="1"/>
          <p:nvPr/>
        </p:nvSpPr>
        <p:spPr>
          <a:xfrm>
            <a:off x="122362" y="5969853"/>
            <a:ext cx="236140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0070C0"/>
                </a:solidFill>
              </a:rPr>
              <a:t>장인</a:t>
            </a:r>
            <a:r>
              <a:rPr lang="en-US" altLang="ko-KR" sz="800" dirty="0" smtClean="0">
                <a:solidFill>
                  <a:srgbClr val="0070C0"/>
                </a:solidFill>
              </a:rPr>
              <a:t> </a:t>
            </a:r>
            <a:r>
              <a:rPr lang="ko-KR" altLang="en-US" sz="800" dirty="0" smtClean="0">
                <a:solidFill>
                  <a:srgbClr val="0070C0"/>
                </a:solidFill>
              </a:rPr>
              <a:t>이미지 정리</a:t>
            </a:r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0070C0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800" dirty="0" smtClean="0">
                <a:solidFill>
                  <a:srgbClr val="0070C0"/>
                </a:solidFill>
              </a:rPr>
              <a:t>평상 시 모습</a:t>
            </a:r>
            <a:endParaRPr lang="en-US" altLang="ko-KR" sz="800" dirty="0" smtClean="0">
              <a:solidFill>
                <a:srgbClr val="0070C0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800" dirty="0" smtClean="0">
                <a:solidFill>
                  <a:srgbClr val="0070C0"/>
                </a:solidFill>
              </a:rPr>
              <a:t>강화 중 모습</a:t>
            </a:r>
            <a:r>
              <a:rPr lang="en-US" altLang="ko-KR" sz="800" dirty="0" smtClean="0">
                <a:solidFill>
                  <a:srgbClr val="0070C0"/>
                </a:solidFill>
              </a:rPr>
              <a:t>(</a:t>
            </a:r>
            <a:r>
              <a:rPr lang="ko-KR" altLang="en-US" sz="800" dirty="0" smtClean="0">
                <a:solidFill>
                  <a:srgbClr val="0070C0"/>
                </a:solidFill>
              </a:rPr>
              <a:t>작업하는 이미지</a:t>
            </a:r>
            <a:r>
              <a:rPr lang="en-US" altLang="ko-KR" sz="800" dirty="0" smtClean="0">
                <a:solidFill>
                  <a:srgbClr val="0070C0"/>
                </a:solidFill>
              </a:rPr>
              <a:t>)</a:t>
            </a:r>
          </a:p>
          <a:p>
            <a:pPr marL="228600" indent="-228600">
              <a:buAutoNum type="arabicPeriod"/>
            </a:pPr>
            <a:r>
              <a:rPr lang="ko-KR" altLang="en-US" sz="800" dirty="0" smtClean="0">
                <a:solidFill>
                  <a:srgbClr val="0070C0"/>
                </a:solidFill>
              </a:rPr>
              <a:t>강화 완료 </a:t>
            </a:r>
            <a:r>
              <a:rPr lang="en-US" altLang="ko-KR" sz="800" dirty="0" smtClean="0">
                <a:solidFill>
                  <a:srgbClr val="0070C0"/>
                </a:solidFill>
              </a:rPr>
              <a:t>BEST </a:t>
            </a:r>
            <a:r>
              <a:rPr lang="ko-KR" altLang="en-US" sz="800" dirty="0" smtClean="0">
                <a:solidFill>
                  <a:srgbClr val="0070C0"/>
                </a:solidFill>
              </a:rPr>
              <a:t>모습</a:t>
            </a:r>
            <a:r>
              <a:rPr lang="en-US" altLang="ko-KR" sz="800" dirty="0" smtClean="0">
                <a:solidFill>
                  <a:srgbClr val="0070C0"/>
                </a:solidFill>
              </a:rPr>
              <a:t>(</a:t>
            </a:r>
            <a:r>
              <a:rPr lang="ko-KR" altLang="en-US" sz="800" dirty="0" smtClean="0">
                <a:solidFill>
                  <a:srgbClr val="0070C0"/>
                </a:solidFill>
              </a:rPr>
              <a:t>엄지 손가락 추켜 세우며</a:t>
            </a:r>
            <a:r>
              <a:rPr lang="en-US" altLang="ko-KR" sz="800" dirty="0" smtClean="0">
                <a:solidFill>
                  <a:srgbClr val="0070C0"/>
                </a:solidFill>
              </a:rPr>
              <a:t>)</a:t>
            </a:r>
          </a:p>
          <a:p>
            <a:pPr marL="228600" indent="-228600">
              <a:buAutoNum type="arabicPeriod"/>
            </a:pPr>
            <a:r>
              <a:rPr lang="ko-KR" altLang="en-US" sz="800" dirty="0" smtClean="0">
                <a:solidFill>
                  <a:srgbClr val="0070C0"/>
                </a:solidFill>
              </a:rPr>
              <a:t>강화 완료 보통 모습</a:t>
            </a:r>
            <a:r>
              <a:rPr lang="en-US" altLang="ko-KR" sz="800" dirty="0" smtClean="0">
                <a:solidFill>
                  <a:srgbClr val="0070C0"/>
                </a:solidFill>
              </a:rPr>
              <a:t>(</a:t>
            </a:r>
            <a:r>
              <a:rPr lang="ko-KR" altLang="en-US" sz="800" dirty="0" smtClean="0">
                <a:solidFill>
                  <a:srgbClr val="0070C0"/>
                </a:solidFill>
              </a:rPr>
              <a:t>등돌리고 힐끗</a:t>
            </a:r>
            <a:r>
              <a:rPr lang="en-US" altLang="ko-KR" sz="800" dirty="0" smtClean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555776" y="5517233"/>
            <a:ext cx="129614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0070C0"/>
                </a:solidFill>
              </a:rPr>
              <a:t>(</a:t>
            </a:r>
            <a:r>
              <a:rPr lang="ko-KR" altLang="en-US" sz="800" dirty="0" smtClean="0">
                <a:solidFill>
                  <a:srgbClr val="0070C0"/>
                </a:solidFill>
              </a:rPr>
              <a:t>캐릭터 선택 시 강화중인 아이템이 있을 경우 강화중 모습의 장인 출력</a:t>
            </a:r>
            <a:r>
              <a:rPr lang="en-US" altLang="ko-KR" sz="800" dirty="0" smtClean="0">
                <a:solidFill>
                  <a:srgbClr val="0070C0"/>
                </a:solidFill>
              </a:rPr>
              <a:t>, </a:t>
            </a:r>
            <a:r>
              <a:rPr lang="ko-KR" altLang="en-US" sz="800" dirty="0" smtClean="0">
                <a:solidFill>
                  <a:srgbClr val="0070C0"/>
                </a:solidFill>
              </a:rPr>
              <a:t>강화 중인 아이템이 없을 경우 평상 시 모습 출력</a:t>
            </a:r>
            <a:r>
              <a:rPr lang="en-US" altLang="ko-KR" sz="800" dirty="0" smtClean="0">
                <a:solidFill>
                  <a:srgbClr val="0070C0"/>
                </a:solidFill>
              </a:rPr>
              <a:t>, </a:t>
            </a:r>
            <a:r>
              <a:rPr lang="ko-KR" altLang="en-US" sz="800" dirty="0" smtClean="0">
                <a:solidFill>
                  <a:srgbClr val="0070C0"/>
                </a:solidFill>
              </a:rPr>
              <a:t>강화 완료 아이템이 있을 경우 강화 완료 상태에 따른 모습 출력</a:t>
            </a:r>
            <a:endParaRPr lang="en-US" altLang="ko-KR" sz="800" dirty="0" smtClean="0">
              <a:solidFill>
                <a:srgbClr val="0070C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</a:p>
        </p:txBody>
      </p:sp>
      <p:sp>
        <p:nvSpPr>
          <p:cNvPr id="54" name="타원 53"/>
          <p:cNvSpPr/>
          <p:nvPr/>
        </p:nvSpPr>
        <p:spPr>
          <a:xfrm>
            <a:off x="2483768" y="544522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35496" y="5896322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7236296" y="3068960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1907704" y="1196752"/>
            <a:ext cx="1728192" cy="28803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2195736" y="2852936"/>
            <a:ext cx="1152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캐릭터 출력 </a:t>
            </a:r>
            <a:endParaRPr lang="en-US" altLang="ko-KR" sz="1600" b="1" dirty="0" smtClean="0"/>
          </a:p>
          <a:p>
            <a:r>
              <a:rPr lang="ko-KR" altLang="en-US" sz="1600" b="1" dirty="0" smtClean="0"/>
              <a:t>하지 않음</a:t>
            </a:r>
            <a:endParaRPr lang="ko-KR" altLang="en-US" sz="1600" b="1" dirty="0"/>
          </a:p>
        </p:txBody>
      </p:sp>
      <p:sp>
        <p:nvSpPr>
          <p:cNvPr id="58" name="모서리가 둥근 사각형 설명선 57"/>
          <p:cNvSpPr/>
          <p:nvPr/>
        </p:nvSpPr>
        <p:spPr>
          <a:xfrm rot="5400000">
            <a:off x="1992381" y="1754814"/>
            <a:ext cx="720080" cy="1044116"/>
          </a:xfrm>
          <a:prstGeom prst="wedgeRoundRectCallout">
            <a:avLst>
              <a:gd name="adj1" fmla="val -20833"/>
              <a:gd name="adj2" fmla="val 71753"/>
              <a:gd name="adj3" fmla="val 16667"/>
            </a:avLst>
          </a:prstGeom>
          <a:solidFill>
            <a:schemeClr val="bg1">
              <a:lumMod val="8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1835696" y="1922165"/>
            <a:ext cx="1080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C</a:t>
            </a:r>
            <a:r>
              <a:rPr lang="ko-KR" altLang="en-US" sz="800" b="1" dirty="0" smtClean="0"/>
              <a:t>급 배트는</a:t>
            </a:r>
            <a:endParaRPr lang="en-US" altLang="ko-KR" sz="800" b="1" dirty="0" smtClean="0"/>
          </a:p>
          <a:p>
            <a:endParaRPr lang="en-US" altLang="ko-KR" sz="800" b="1" dirty="0" smtClean="0"/>
          </a:p>
          <a:p>
            <a:endParaRPr lang="en-US" altLang="ko-KR" sz="800" b="1" dirty="0" smtClean="0"/>
          </a:p>
          <a:p>
            <a:r>
              <a:rPr lang="en-US" altLang="ko-KR" sz="800" b="1" dirty="0" smtClean="0"/>
              <a:t>08</a:t>
            </a:r>
            <a:r>
              <a:rPr lang="ko-KR" altLang="en-US" sz="800" b="1" dirty="0" smtClean="0"/>
              <a:t>시간 </a:t>
            </a:r>
            <a:r>
              <a:rPr lang="en-US" altLang="ko-KR" sz="800" b="1" dirty="0" smtClean="0"/>
              <a:t>40</a:t>
            </a:r>
            <a:r>
              <a:rPr lang="ko-KR" altLang="en-US" sz="800" b="1" dirty="0" smtClean="0"/>
              <a:t>분 </a:t>
            </a:r>
            <a:r>
              <a:rPr lang="en-US" altLang="ko-KR" sz="800" b="1" dirty="0" smtClean="0"/>
              <a:t>23</a:t>
            </a:r>
            <a:r>
              <a:rPr lang="ko-KR" altLang="en-US" sz="800" b="1" dirty="0" smtClean="0"/>
              <a:t>초 남았습니다</a:t>
            </a:r>
            <a:r>
              <a:rPr lang="en-US" altLang="ko-KR" sz="800" b="1" dirty="0" smtClean="0"/>
              <a:t>.</a:t>
            </a:r>
            <a:r>
              <a:rPr lang="ko-KR" altLang="en-US" sz="800" b="1" dirty="0" smtClean="0"/>
              <a:t> </a:t>
            </a:r>
            <a:endParaRPr lang="ko-KR" altLang="en-US" sz="800" b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16632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9. UPGRADE UI(3-1) </a:t>
            </a:r>
            <a:r>
              <a:rPr lang="ko-KR" altLang="en-US" b="1" dirty="0" smtClean="0"/>
              <a:t>장인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정리</a:t>
            </a:r>
            <a:endParaRPr lang="ko-KR" altLang="en-US" b="1" dirty="0"/>
          </a:p>
        </p:txBody>
      </p:sp>
      <p:pic>
        <p:nvPicPr>
          <p:cNvPr id="1026" name="Picture 2" descr="C:\Users\aura9369\Desktop\am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635" y="724949"/>
            <a:ext cx="6768752" cy="4507136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395536" y="732900"/>
            <a:ext cx="6768752" cy="446449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907704" y="1588531"/>
            <a:ext cx="3744416" cy="249634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4" descr="C:\Users\aura9369\Desktop\20120313_장은진\05_Shop_02_장비.png"/>
          <p:cNvPicPr>
            <a:picLocks noChangeAspect="1" noChangeArrowheads="1"/>
          </p:cNvPicPr>
          <p:nvPr/>
        </p:nvPicPr>
        <p:blipFill>
          <a:blip r:embed="rId3" cstate="print"/>
          <a:srcRect l="49462" t="33658" r="33333" b="30858"/>
          <a:stretch>
            <a:fillRect/>
          </a:stretch>
        </p:blipFill>
        <p:spPr bwMode="auto">
          <a:xfrm>
            <a:off x="2123728" y="1764351"/>
            <a:ext cx="991761" cy="13636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2116226" y="1751019"/>
            <a:ext cx="720080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A</a:t>
            </a:r>
            <a:r>
              <a:rPr lang="ko-KR" altLang="en-US" sz="1000" b="1" dirty="0" err="1" smtClean="0">
                <a:solidFill>
                  <a:schemeClr val="bg1"/>
                </a:solidFill>
              </a:rPr>
              <a:t>급배트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411921" y="1580580"/>
            <a:ext cx="2232248" cy="25203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419872" y="1556792"/>
            <a:ext cx="2232248" cy="2880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 rot="20067903">
            <a:off x="2883563" y="1633484"/>
            <a:ext cx="432048" cy="43204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 rot="20067903">
            <a:off x="2851759" y="1641435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AC</a:t>
            </a:r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3564337" y="1997689"/>
            <a:ext cx="288032" cy="28803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411921" y="2708919"/>
            <a:ext cx="2232248" cy="21595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779912" y="2708920"/>
            <a:ext cx="1728192" cy="245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효과 아이템 선택</a:t>
            </a:r>
            <a:endParaRPr lang="ko-KR" altLang="en-US" sz="1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3500280" y="2005640"/>
            <a:ext cx="432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/>
              <a:t>물푸레나무</a:t>
            </a:r>
            <a:endParaRPr lang="ko-KR" altLang="en-US" sz="6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3820116" y="2004299"/>
            <a:ext cx="6431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/>
              <a:t>= 3/20</a:t>
            </a:r>
            <a:endParaRPr lang="ko-KR" altLang="en-US" sz="1100" b="1" dirty="0"/>
          </a:p>
        </p:txBody>
      </p:sp>
      <p:sp>
        <p:nvSpPr>
          <p:cNvPr id="34" name="직사각형 33"/>
          <p:cNvSpPr/>
          <p:nvPr/>
        </p:nvSpPr>
        <p:spPr>
          <a:xfrm>
            <a:off x="5004048" y="4092974"/>
            <a:ext cx="648072" cy="2880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076056" y="406117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OK</a:t>
            </a:r>
            <a:endParaRPr lang="ko-KR" altLang="en-US" b="1" dirty="0"/>
          </a:p>
        </p:txBody>
      </p:sp>
      <p:sp>
        <p:nvSpPr>
          <p:cNvPr id="36" name="직사각형 35"/>
          <p:cNvSpPr/>
          <p:nvPr/>
        </p:nvSpPr>
        <p:spPr>
          <a:xfrm>
            <a:off x="3491880" y="2989450"/>
            <a:ext cx="2088232" cy="28803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427822" y="3021254"/>
            <a:ext cx="9266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성공 확률 상승</a:t>
            </a:r>
            <a:endParaRPr lang="ko-KR" altLang="en-US" sz="800" b="1" dirty="0"/>
          </a:p>
        </p:txBody>
      </p:sp>
      <p:sp>
        <p:nvSpPr>
          <p:cNvPr id="38" name="직사각형 37"/>
          <p:cNvSpPr/>
          <p:nvPr/>
        </p:nvSpPr>
        <p:spPr>
          <a:xfrm>
            <a:off x="3499382" y="3349041"/>
            <a:ext cx="2088232" cy="28803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3435324" y="3380845"/>
            <a:ext cx="8683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시간 감소</a:t>
            </a:r>
            <a:endParaRPr lang="ko-KR" altLang="en-US" sz="800" b="1" dirty="0"/>
          </a:p>
        </p:txBody>
      </p:sp>
      <p:sp>
        <p:nvSpPr>
          <p:cNvPr id="40" name="직사각형 39"/>
          <p:cNvSpPr/>
          <p:nvPr/>
        </p:nvSpPr>
        <p:spPr>
          <a:xfrm>
            <a:off x="3499831" y="3709530"/>
            <a:ext cx="2088232" cy="28803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3435773" y="3749285"/>
            <a:ext cx="9202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착용 레벨 감소</a:t>
            </a:r>
            <a:endParaRPr lang="ko-KR" altLang="en-US" sz="800" b="1" dirty="0"/>
          </a:p>
        </p:txBody>
      </p:sp>
      <p:sp>
        <p:nvSpPr>
          <p:cNvPr id="42" name="직사각형 41"/>
          <p:cNvSpPr/>
          <p:nvPr/>
        </p:nvSpPr>
        <p:spPr>
          <a:xfrm>
            <a:off x="4211960" y="2996952"/>
            <a:ext cx="1368152" cy="2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4211960" y="3356992"/>
            <a:ext cx="1368152" cy="2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4211960" y="3717032"/>
            <a:ext cx="1368601" cy="2880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4164703" y="3029205"/>
            <a:ext cx="9266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장인의 손길 </a:t>
            </a:r>
            <a:r>
              <a:rPr lang="en-US" altLang="ko-KR" sz="800" b="1" dirty="0" smtClean="0"/>
              <a:t>A</a:t>
            </a:r>
            <a:endParaRPr lang="ko-KR" altLang="en-US" sz="8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4181936" y="3388796"/>
            <a:ext cx="9266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사용하지 않음</a:t>
            </a:r>
            <a:endParaRPr lang="ko-KR" altLang="en-US" sz="8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4180156" y="3740885"/>
            <a:ext cx="9266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마이너의 도발</a:t>
            </a:r>
            <a:endParaRPr lang="ko-KR" altLang="en-US" sz="800" b="1" dirty="0"/>
          </a:p>
        </p:txBody>
      </p:sp>
      <p:sp>
        <p:nvSpPr>
          <p:cNvPr id="45" name="이등변 삼각형 44"/>
          <p:cNvSpPr/>
          <p:nvPr/>
        </p:nvSpPr>
        <p:spPr>
          <a:xfrm>
            <a:off x="5300031" y="3741334"/>
            <a:ext cx="288032" cy="216024"/>
          </a:xfrm>
          <a:prstGeom prst="triangle">
            <a:avLst/>
          </a:prstGeom>
          <a:solidFill>
            <a:srgbClr val="00206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이등변 삼각형 45"/>
          <p:cNvSpPr/>
          <p:nvPr/>
        </p:nvSpPr>
        <p:spPr>
          <a:xfrm>
            <a:off x="5292080" y="3380845"/>
            <a:ext cx="288032" cy="216024"/>
          </a:xfrm>
          <a:prstGeom prst="triangle">
            <a:avLst/>
          </a:prstGeom>
          <a:solidFill>
            <a:srgbClr val="00206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이등변 삼각형 46"/>
          <p:cNvSpPr/>
          <p:nvPr/>
        </p:nvSpPr>
        <p:spPr>
          <a:xfrm>
            <a:off x="5283680" y="3020805"/>
            <a:ext cx="288032" cy="216024"/>
          </a:xfrm>
          <a:prstGeom prst="triangle">
            <a:avLst/>
          </a:prstGeom>
          <a:solidFill>
            <a:srgbClr val="00206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1907704" y="3212976"/>
            <a:ext cx="1512168" cy="86409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3419872" y="1484784"/>
            <a:ext cx="2304256" cy="1224136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1763688" y="3212976"/>
            <a:ext cx="1656184" cy="86409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3419872" y="2714620"/>
            <a:ext cx="2304256" cy="136815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화살표 연결선 57"/>
          <p:cNvCxnSpPr>
            <a:stCxn id="55" idx="3"/>
            <a:endCxn id="80" idx="1"/>
          </p:cNvCxnSpPr>
          <p:nvPr/>
        </p:nvCxnSpPr>
        <p:spPr>
          <a:xfrm flipV="1">
            <a:off x="5724128" y="1468235"/>
            <a:ext cx="1552372" cy="628617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54" idx="1"/>
          </p:cNvCxnSpPr>
          <p:nvPr/>
        </p:nvCxnSpPr>
        <p:spPr>
          <a:xfrm flipH="1">
            <a:off x="539552" y="2384884"/>
            <a:ext cx="1224136" cy="320435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stCxn id="56" idx="2"/>
          </p:cNvCxnSpPr>
          <p:nvPr/>
        </p:nvCxnSpPr>
        <p:spPr>
          <a:xfrm>
            <a:off x="2591780" y="4077072"/>
            <a:ext cx="1332148" cy="1368152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57" idx="3"/>
            <a:endCxn id="72" idx="1"/>
          </p:cNvCxnSpPr>
          <p:nvPr/>
        </p:nvCxnSpPr>
        <p:spPr>
          <a:xfrm>
            <a:off x="5724128" y="3398696"/>
            <a:ext cx="1584176" cy="154682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07504" y="5589240"/>
            <a:ext cx="2376264" cy="338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0000"/>
                </a:solidFill>
              </a:rPr>
              <a:t>UPGRADE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할  아이템의 이미지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등급 출력 요망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b="1" dirty="0" smtClean="0">
              <a:solidFill>
                <a:srgbClr val="FF00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915816" y="5517232"/>
            <a:ext cx="2664296" cy="954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0000"/>
                </a:solidFill>
              </a:rPr>
              <a:t>UPGRADE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선택 아이템의 효과 출력 요망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ko-KR" altLang="en-US" sz="800" b="1" dirty="0" smtClean="0">
                <a:solidFill>
                  <a:srgbClr val="FF0000"/>
                </a:solidFill>
              </a:rPr>
              <a:t>성공 확률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소요 시간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착용레벨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업그레이드 후 착용 가능 여부 출력 요망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아이템에 의해 상승 또는 하락 하는 수치 따로 출력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,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ko-KR" altLang="en-US" sz="800" b="1" dirty="0" smtClean="0">
                <a:solidFill>
                  <a:srgbClr val="FF0000"/>
                </a:solidFill>
              </a:rPr>
              <a:t>선택 아이템을 사용 하지 않거나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없을 경우 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------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으로 출력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b="1" dirty="0" smtClean="0">
              <a:solidFill>
                <a:srgbClr val="FF0000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308304" y="4653136"/>
            <a:ext cx="1759996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0000"/>
                </a:solidFill>
              </a:rPr>
              <a:t>UPGRADE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선택 아이템의 선택 섹션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화살표로 아이템 선택 및 사용 하지 않음을 선택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출력 요망 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b="1" dirty="0" smtClean="0">
              <a:solidFill>
                <a:srgbClr val="FF0000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276500" y="1052736"/>
            <a:ext cx="1759996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0000"/>
                </a:solidFill>
              </a:rPr>
              <a:t>UPGRADE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할 아이템의 필수 재료 아이템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플레이어의 필수 재료 아이템 보유 개수 출력 요망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보유 개수가  필요 개수보다 적을 경우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X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출력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b="1" dirty="0" smtClean="0">
              <a:solidFill>
                <a:srgbClr val="FF0000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3491880" y="1844824"/>
            <a:ext cx="2160240" cy="8640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3563889" y="2268391"/>
            <a:ext cx="288032" cy="28803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/>
          <p:cNvSpPr txBox="1"/>
          <p:nvPr/>
        </p:nvSpPr>
        <p:spPr>
          <a:xfrm>
            <a:off x="3491880" y="2300195"/>
            <a:ext cx="5411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/>
              <a:t>BALL</a:t>
            </a:r>
            <a:endParaRPr lang="ko-KR" altLang="en-US" sz="900" b="1" dirty="0"/>
          </a:p>
        </p:txBody>
      </p:sp>
      <p:sp>
        <p:nvSpPr>
          <p:cNvPr id="96" name="TextBox 95"/>
          <p:cNvSpPr txBox="1"/>
          <p:nvPr/>
        </p:nvSpPr>
        <p:spPr>
          <a:xfrm>
            <a:off x="3827886" y="2301623"/>
            <a:ext cx="12153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/>
              <a:t>= 16000/16000</a:t>
            </a:r>
            <a:endParaRPr lang="ko-KR" altLang="en-US" sz="1100" b="1" dirty="0"/>
          </a:p>
        </p:txBody>
      </p:sp>
      <p:sp>
        <p:nvSpPr>
          <p:cNvPr id="109" name="직사각형 108"/>
          <p:cNvSpPr/>
          <p:nvPr/>
        </p:nvSpPr>
        <p:spPr>
          <a:xfrm rot="18583938">
            <a:off x="5152181" y="2306776"/>
            <a:ext cx="55242" cy="22389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 rot="2435298">
            <a:off x="5256003" y="2319305"/>
            <a:ext cx="53486" cy="19966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TextBox 118"/>
          <p:cNvSpPr txBox="1"/>
          <p:nvPr/>
        </p:nvSpPr>
        <p:spPr>
          <a:xfrm>
            <a:off x="3798291" y="1589045"/>
            <a:ext cx="1728192" cy="245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필요 아이템 목록</a:t>
            </a:r>
            <a:endParaRPr lang="ko-KR" altLang="en-US" sz="1000" b="1" dirty="0"/>
          </a:p>
        </p:txBody>
      </p:sp>
      <p:cxnSp>
        <p:nvCxnSpPr>
          <p:cNvPr id="121" name="직선 화살표 연결선 120"/>
          <p:cNvCxnSpPr>
            <a:stCxn id="120" idx="2"/>
            <a:endCxn id="124" idx="0"/>
          </p:cNvCxnSpPr>
          <p:nvPr/>
        </p:nvCxnSpPr>
        <p:spPr>
          <a:xfrm>
            <a:off x="5364088" y="4454364"/>
            <a:ext cx="2520280" cy="120688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7308304" y="5661248"/>
            <a:ext cx="1152128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FF0000"/>
                </a:solidFill>
              </a:rPr>
              <a:t>업그레이드 요건 충족 시에 활성화 아닐 경우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비활성화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b="1" dirty="0" smtClean="0">
              <a:solidFill>
                <a:srgbClr val="FF0000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907704" y="3212976"/>
            <a:ext cx="504056" cy="86409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1861574" y="3281984"/>
            <a:ext cx="17118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성공 확률   </a:t>
            </a:r>
            <a:r>
              <a:rPr lang="en-US" altLang="ko-KR" sz="800" b="1" dirty="0" smtClean="0"/>
              <a:t>50 %      </a:t>
            </a:r>
            <a:r>
              <a:rPr lang="en-US" altLang="ko-KR" sz="800" b="1" dirty="0" smtClean="0">
                <a:solidFill>
                  <a:srgbClr val="00B0F0"/>
                </a:solidFill>
              </a:rPr>
              <a:t>100 %</a:t>
            </a:r>
          </a:p>
          <a:p>
            <a:endParaRPr lang="en-US" altLang="ko-KR" sz="800" b="1" dirty="0" smtClean="0"/>
          </a:p>
          <a:p>
            <a:r>
              <a:rPr lang="ko-KR" altLang="en-US" sz="800" b="1" dirty="0" smtClean="0"/>
              <a:t>소요 시간   </a:t>
            </a:r>
            <a:r>
              <a:rPr lang="en-US" altLang="ko-KR" sz="800" b="1" dirty="0" smtClean="0"/>
              <a:t>48 H        </a:t>
            </a:r>
            <a:r>
              <a:rPr lang="en-US" altLang="ko-KR" sz="800" b="1" dirty="0" smtClean="0">
                <a:solidFill>
                  <a:srgbClr val="00B0F0"/>
                </a:solidFill>
              </a:rPr>
              <a:t>-----</a:t>
            </a:r>
          </a:p>
          <a:p>
            <a:endParaRPr lang="en-US" altLang="ko-KR" sz="800" b="1" dirty="0" smtClean="0"/>
          </a:p>
          <a:p>
            <a:r>
              <a:rPr lang="ko-KR" altLang="en-US" sz="800" b="1" dirty="0" smtClean="0"/>
              <a:t>착용 레벨   </a:t>
            </a:r>
            <a:r>
              <a:rPr lang="en-US" altLang="ko-KR" sz="800" b="1" dirty="0" smtClean="0"/>
              <a:t>LV 70      </a:t>
            </a:r>
            <a:r>
              <a:rPr lang="en-US" altLang="ko-KR" sz="800" b="1" dirty="0" smtClean="0">
                <a:solidFill>
                  <a:srgbClr val="00B0F0"/>
                </a:solidFill>
              </a:rPr>
              <a:t>LV 50</a:t>
            </a:r>
          </a:p>
          <a:p>
            <a:endParaRPr lang="en-US" altLang="ko-KR" sz="800" b="1" dirty="0" smtClean="0">
              <a:solidFill>
                <a:srgbClr val="FF0000"/>
              </a:solidFill>
            </a:endParaRPr>
          </a:p>
          <a:p>
            <a:endParaRPr lang="en-US" altLang="ko-KR" sz="800" b="1" dirty="0" smtClean="0">
              <a:solidFill>
                <a:srgbClr val="FF0000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763688" y="1556792"/>
            <a:ext cx="1584176" cy="16561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연결선 62"/>
          <p:cNvCxnSpPr/>
          <p:nvPr/>
        </p:nvCxnSpPr>
        <p:spPr>
          <a:xfrm>
            <a:off x="2411760" y="3212976"/>
            <a:ext cx="0" cy="8640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2881312" y="3210108"/>
            <a:ext cx="0" cy="8640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곱셈 기호 67"/>
          <p:cNvSpPr/>
          <p:nvPr/>
        </p:nvSpPr>
        <p:spPr>
          <a:xfrm>
            <a:off x="5004048" y="1988840"/>
            <a:ext cx="432048" cy="288032"/>
          </a:xfrm>
          <a:prstGeom prst="mathMultiply">
            <a:avLst>
              <a:gd name="adj1" fmla="val 754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4211960" y="4108876"/>
            <a:ext cx="648072" cy="2880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4151578" y="4077072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BACK</a:t>
            </a:r>
            <a:endParaRPr lang="ko-KR" altLang="en-US" b="1" dirty="0"/>
          </a:p>
        </p:txBody>
      </p:sp>
      <p:sp>
        <p:nvSpPr>
          <p:cNvPr id="74" name="직사각형 73"/>
          <p:cNvSpPr/>
          <p:nvPr/>
        </p:nvSpPr>
        <p:spPr>
          <a:xfrm>
            <a:off x="4139952" y="4092974"/>
            <a:ext cx="792088" cy="360040"/>
          </a:xfrm>
          <a:prstGeom prst="rect">
            <a:avLst/>
          </a:prstGeom>
          <a:noFill/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/>
          <p:cNvSpPr/>
          <p:nvPr/>
        </p:nvSpPr>
        <p:spPr>
          <a:xfrm>
            <a:off x="4932040" y="4094324"/>
            <a:ext cx="864096" cy="36004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6" name="직선 화살표 연결선 75"/>
          <p:cNvCxnSpPr>
            <a:stCxn id="74" idx="2"/>
            <a:endCxn id="77" idx="0"/>
          </p:cNvCxnSpPr>
          <p:nvPr/>
        </p:nvCxnSpPr>
        <p:spPr>
          <a:xfrm>
            <a:off x="4535996" y="4453014"/>
            <a:ext cx="1980220" cy="120823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5940152" y="5661248"/>
            <a:ext cx="1152128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FF0000"/>
                </a:solidFill>
              </a:rPr>
              <a:t>업그레이드 요건 충족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800" b="1" dirty="0" err="1" smtClean="0">
                <a:solidFill>
                  <a:srgbClr val="FF0000"/>
                </a:solidFill>
              </a:rPr>
              <a:t>불충족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모두 활성화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]</a:t>
            </a:r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b="1" dirty="0" smtClean="0">
              <a:solidFill>
                <a:srgbClr val="FF0000"/>
              </a:solidFill>
            </a:endParaRPr>
          </a:p>
        </p:txBody>
      </p:sp>
      <p:cxnSp>
        <p:nvCxnSpPr>
          <p:cNvPr id="81" name="직선 화살표 연결선 80"/>
          <p:cNvCxnSpPr/>
          <p:nvPr/>
        </p:nvCxnSpPr>
        <p:spPr>
          <a:xfrm flipV="1">
            <a:off x="3330612" y="3259106"/>
            <a:ext cx="0" cy="216024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>
            <a:off x="3330612" y="3526886"/>
            <a:ext cx="0" cy="216024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>
            <a:off x="3330612" y="3797666"/>
            <a:ext cx="0" cy="216024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7236296" y="3068960"/>
            <a:ext cx="1759996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0000"/>
                </a:solidFill>
              </a:rPr>
              <a:t>OK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TAP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하면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POPUP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노출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OOO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의 강화를 시작합니다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.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계속 하시겠습니까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?</a:t>
            </a: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b="1" dirty="0" smtClean="0">
              <a:solidFill>
                <a:srgbClr val="FF0000"/>
              </a:solidFill>
            </a:endParaRPr>
          </a:p>
        </p:txBody>
      </p:sp>
      <p:cxnSp>
        <p:nvCxnSpPr>
          <p:cNvPr id="78" name="직선 화살표 연결선 77"/>
          <p:cNvCxnSpPr>
            <a:stCxn id="120" idx="3"/>
            <a:endCxn id="75" idx="2"/>
          </p:cNvCxnSpPr>
          <p:nvPr/>
        </p:nvCxnSpPr>
        <p:spPr>
          <a:xfrm flipV="1">
            <a:off x="5796136" y="3653735"/>
            <a:ext cx="2320158" cy="62060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16632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9. UPGRADE UI(4) </a:t>
            </a:r>
            <a:r>
              <a:rPr lang="ko-KR" altLang="en-US" b="1" dirty="0" smtClean="0"/>
              <a:t>투수 코치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정리</a:t>
            </a:r>
            <a:r>
              <a:rPr lang="en-US" altLang="ko-KR" b="1" dirty="0" smtClean="0"/>
              <a:t>(1)</a:t>
            </a:r>
            <a:endParaRPr lang="ko-KR" altLang="en-US" b="1" dirty="0"/>
          </a:p>
        </p:txBody>
      </p:sp>
      <p:pic>
        <p:nvPicPr>
          <p:cNvPr id="1026" name="Picture 2" descr="C:\Users\aura9369\Desktop\20120313_장은진\04_Upgrad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5" y="692696"/>
            <a:ext cx="6264695" cy="4176464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4211960" y="1628800"/>
            <a:ext cx="2448272" cy="194421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endCxn id="12" idx="1"/>
          </p:cNvCxnSpPr>
          <p:nvPr/>
        </p:nvCxnSpPr>
        <p:spPr>
          <a:xfrm>
            <a:off x="6660232" y="1628800"/>
            <a:ext cx="144016" cy="403886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804248" y="1124745"/>
            <a:ext cx="23397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보유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구종</a:t>
            </a:r>
            <a:r>
              <a:rPr lang="ko-KR" altLang="en-US" sz="800" dirty="0" smtClean="0">
                <a:solidFill>
                  <a:srgbClr val="FF0000"/>
                </a:solidFill>
              </a:rPr>
              <a:t> 선택 시 선택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구종에</a:t>
            </a:r>
            <a:r>
              <a:rPr lang="ko-KR" altLang="en-US" sz="800" dirty="0" smtClean="0">
                <a:solidFill>
                  <a:srgbClr val="FF0000"/>
                </a:solidFill>
              </a:rPr>
              <a:t> 해당하는 하위 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err="1" smtClean="0">
                <a:solidFill>
                  <a:srgbClr val="FF0000"/>
                </a:solidFill>
              </a:rPr>
              <a:t>구종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레벨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경험치 그래프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경험치 </a:t>
            </a:r>
            <a:r>
              <a:rPr lang="en-US" altLang="ko-KR" sz="800" dirty="0" smtClean="0">
                <a:solidFill>
                  <a:srgbClr val="FF0000"/>
                </a:solidFill>
              </a:rPr>
              <a:t>TEXT(EX</a:t>
            </a:r>
            <a:r>
              <a:rPr lang="en-US" altLang="ko-KR" sz="800" dirty="0" smtClean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en-US" altLang="ko-KR" sz="800" dirty="0" smtClean="0">
                <a:solidFill>
                  <a:srgbClr val="FF0000"/>
                </a:solidFill>
              </a:rPr>
              <a:t>80%)</a:t>
            </a:r>
            <a:r>
              <a:rPr lang="ko-KR" altLang="en-US" sz="800" dirty="0" smtClean="0">
                <a:solidFill>
                  <a:srgbClr val="FF0000"/>
                </a:solidFill>
              </a:rPr>
              <a:t> 출력 요망</a:t>
            </a:r>
            <a:r>
              <a:rPr lang="en-US" altLang="ko-KR" sz="800" dirty="0" smtClean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/>
              <a:t>포심 </a:t>
            </a:r>
            <a:r>
              <a:rPr lang="en-US" altLang="ko-KR" sz="800" dirty="0" smtClean="0"/>
              <a:t>= </a:t>
            </a:r>
            <a:r>
              <a:rPr lang="ko-KR" altLang="en-US" sz="800" dirty="0" smtClean="0"/>
              <a:t>투심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라이징패스트볼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업슛</a:t>
            </a:r>
            <a:endParaRPr lang="en-US" altLang="ko-KR" sz="800" dirty="0" smtClean="0"/>
          </a:p>
          <a:p>
            <a:r>
              <a:rPr lang="ko-KR" altLang="en-US" sz="800" dirty="0" smtClean="0"/>
              <a:t>슬라이더 </a:t>
            </a:r>
            <a:r>
              <a:rPr lang="en-US" altLang="ko-KR" sz="800" dirty="0" smtClean="0"/>
              <a:t>= H</a:t>
            </a:r>
            <a:r>
              <a:rPr lang="ko-KR" altLang="en-US" sz="800" dirty="0" smtClean="0"/>
              <a:t>슬라이더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컷패스트볼</a:t>
            </a:r>
            <a:r>
              <a:rPr lang="en-US" altLang="ko-KR" sz="800" dirty="0" smtClean="0"/>
              <a:t>, V</a:t>
            </a:r>
            <a:r>
              <a:rPr lang="ko-KR" altLang="en-US" sz="800" dirty="0" smtClean="0"/>
              <a:t>슬라이더</a:t>
            </a:r>
            <a:endParaRPr lang="en-US" altLang="ko-KR" sz="800" dirty="0" smtClean="0"/>
          </a:p>
          <a:p>
            <a:r>
              <a:rPr lang="en-US" altLang="ko-KR" sz="800" dirty="0" smtClean="0"/>
              <a:t>                </a:t>
            </a:r>
            <a:r>
              <a:rPr lang="ko-KR" altLang="en-US" sz="800" dirty="0" err="1" smtClean="0"/>
              <a:t>슬러브</a:t>
            </a:r>
            <a:endParaRPr lang="en-US" altLang="ko-KR" sz="800" dirty="0" smtClean="0"/>
          </a:p>
          <a:p>
            <a:r>
              <a:rPr lang="ko-KR" altLang="en-US" sz="800" dirty="0" err="1" smtClean="0"/>
              <a:t>체인지업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= </a:t>
            </a:r>
            <a:r>
              <a:rPr lang="ko-KR" altLang="en-US" sz="800" dirty="0" err="1" smtClean="0"/>
              <a:t>서클체인지업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너클</a:t>
            </a:r>
            <a:endParaRPr lang="en-US" altLang="ko-KR" sz="800" dirty="0" smtClean="0"/>
          </a:p>
          <a:p>
            <a:r>
              <a:rPr lang="ko-KR" altLang="en-US" sz="800" dirty="0" smtClean="0"/>
              <a:t>커브 </a:t>
            </a:r>
            <a:r>
              <a:rPr lang="en-US" altLang="ko-KR" sz="800" dirty="0" smtClean="0"/>
              <a:t>= </a:t>
            </a:r>
            <a:r>
              <a:rPr lang="ko-KR" altLang="en-US" sz="800" dirty="0" err="1" smtClean="0"/>
              <a:t>슬로우커브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너클커브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드랍커브</a:t>
            </a:r>
            <a:r>
              <a:rPr lang="en-US" altLang="ko-KR" sz="800" dirty="0" smtClean="0"/>
              <a:t>,  </a:t>
            </a:r>
          </a:p>
          <a:p>
            <a:r>
              <a:rPr lang="en-US" altLang="ko-KR" sz="800" dirty="0" smtClean="0"/>
              <a:t>          </a:t>
            </a:r>
            <a:r>
              <a:rPr lang="ko-KR" altLang="en-US" sz="800" dirty="0" smtClean="0"/>
              <a:t>파워커브</a:t>
            </a:r>
            <a:endParaRPr lang="en-US" altLang="ko-KR" sz="800" dirty="0" smtClean="0"/>
          </a:p>
          <a:p>
            <a:r>
              <a:rPr lang="ko-KR" altLang="en-US" sz="800" dirty="0" err="1" smtClean="0"/>
              <a:t>슈트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= H</a:t>
            </a:r>
            <a:r>
              <a:rPr lang="ko-KR" altLang="en-US" sz="800" dirty="0" err="1" smtClean="0"/>
              <a:t>슈트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포크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팜</a:t>
            </a:r>
            <a:r>
              <a:rPr lang="en-US" altLang="ko-KR" sz="800" dirty="0" smtClean="0"/>
              <a:t>, SFF</a:t>
            </a:r>
          </a:p>
          <a:p>
            <a:r>
              <a:rPr lang="ko-KR" altLang="en-US" sz="800" dirty="0" err="1" smtClean="0"/>
              <a:t>싱커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스크류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= H</a:t>
            </a:r>
            <a:r>
              <a:rPr lang="ko-KR" altLang="en-US" sz="800" dirty="0" err="1" smtClean="0"/>
              <a:t>싱커</a:t>
            </a:r>
            <a:endParaRPr lang="en-US" altLang="ko-KR" sz="800" dirty="0" smtClean="0"/>
          </a:p>
          <a:p>
            <a:endParaRPr lang="en-US" altLang="ko-KR" sz="800" dirty="0" smtClean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71600" y="692696"/>
            <a:ext cx="1584176" cy="2880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29891" y="645071"/>
            <a:ext cx="1453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투수 코치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4932040" y="1700808"/>
            <a:ext cx="1224136" cy="216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941565" y="2185814"/>
            <a:ext cx="1224136" cy="216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941565" y="2665487"/>
            <a:ext cx="1224136" cy="216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941565" y="3140968"/>
            <a:ext cx="1224136" cy="216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148064" y="1677566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슬라이더</a:t>
            </a:r>
            <a:endParaRPr lang="ko-KR" altLang="en-US" sz="1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5150346" y="2176289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H </a:t>
            </a:r>
            <a:r>
              <a:rPr lang="ko-KR" altLang="en-US" sz="1000" b="1" dirty="0" smtClean="0"/>
              <a:t>슬라이더</a:t>
            </a:r>
            <a:endParaRPr lang="ko-KR" altLang="en-US" sz="1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5150346" y="2650148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????????????</a:t>
            </a:r>
            <a:endParaRPr lang="ko-KR" altLang="en-US" sz="1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157589" y="3120296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????????????</a:t>
            </a:r>
            <a:endParaRPr lang="ko-KR" altLang="en-US" sz="1000" b="1" dirty="0"/>
          </a:p>
        </p:txBody>
      </p:sp>
      <p:sp>
        <p:nvSpPr>
          <p:cNvPr id="22" name="이등변 삼각형 21"/>
          <p:cNvSpPr/>
          <p:nvPr/>
        </p:nvSpPr>
        <p:spPr>
          <a:xfrm>
            <a:off x="5176639" y="1465734"/>
            <a:ext cx="648072" cy="144016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/>
          <p:cNvSpPr/>
          <p:nvPr/>
        </p:nvSpPr>
        <p:spPr>
          <a:xfrm flipV="1">
            <a:off x="5220072" y="3717032"/>
            <a:ext cx="648072" cy="135632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932040" y="3645025"/>
            <a:ext cx="1215752" cy="288032"/>
          </a:xfrm>
          <a:prstGeom prst="rect">
            <a:avLst/>
          </a:prstGeom>
          <a:noFill/>
          <a:ln w="571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stCxn id="24" idx="3"/>
            <a:endCxn id="29" idx="1"/>
          </p:cNvCxnSpPr>
          <p:nvPr/>
        </p:nvCxnSpPr>
        <p:spPr>
          <a:xfrm>
            <a:off x="6147792" y="3789041"/>
            <a:ext cx="800472" cy="86816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948264" y="3645024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트레이닝 종류 스크롤 가능 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화살표 추가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5536" y="1196752"/>
            <a:ext cx="1944216" cy="288032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C:\Users\aura9369\Desktop\121.png"/>
          <p:cNvPicPr>
            <a:picLocks noChangeAspect="1" noChangeArrowheads="1"/>
          </p:cNvPicPr>
          <p:nvPr/>
        </p:nvPicPr>
        <p:blipFill>
          <a:blip r:embed="rId3" cstate="print"/>
          <a:srcRect l="10956" t="2103"/>
          <a:stretch>
            <a:fillRect/>
          </a:stretch>
        </p:blipFill>
        <p:spPr bwMode="auto">
          <a:xfrm>
            <a:off x="395536" y="1196752"/>
            <a:ext cx="2340868" cy="2909317"/>
          </a:xfrm>
          <a:prstGeom prst="rect">
            <a:avLst/>
          </a:prstGeom>
          <a:noFill/>
        </p:spPr>
      </p:pic>
      <p:cxnSp>
        <p:nvCxnSpPr>
          <p:cNvPr id="52" name="직선 화살표 연결선 51"/>
          <p:cNvCxnSpPr>
            <a:stCxn id="2052" idx="2"/>
            <a:endCxn id="37" idx="0"/>
          </p:cNvCxnSpPr>
          <p:nvPr/>
        </p:nvCxnSpPr>
        <p:spPr>
          <a:xfrm>
            <a:off x="1565970" y="4106069"/>
            <a:ext cx="2213942" cy="835099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139952" y="188640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투수 캐릭터만 출력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</p:txBody>
      </p:sp>
      <p:sp>
        <p:nvSpPr>
          <p:cNvPr id="63" name="모서리가 둥근 사각형 설명선 62"/>
          <p:cNvSpPr/>
          <p:nvPr/>
        </p:nvSpPr>
        <p:spPr>
          <a:xfrm rot="5400000">
            <a:off x="1853698" y="1538790"/>
            <a:ext cx="720080" cy="1044116"/>
          </a:xfrm>
          <a:prstGeom prst="wedgeRoundRectCallout">
            <a:avLst>
              <a:gd name="adj1" fmla="val -20833"/>
              <a:gd name="adj2" fmla="val 71753"/>
              <a:gd name="adj3" fmla="val 16667"/>
            </a:avLst>
          </a:prstGeom>
          <a:solidFill>
            <a:schemeClr val="bg1">
              <a:lumMod val="8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1697013" y="1713002"/>
            <a:ext cx="1080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포심 강화 중</a:t>
            </a:r>
            <a:endParaRPr lang="en-US" altLang="ko-KR" sz="800" b="1" dirty="0" smtClean="0"/>
          </a:p>
          <a:p>
            <a:r>
              <a:rPr lang="ko-KR" altLang="en-US" sz="800" b="1" dirty="0" smtClean="0"/>
              <a:t>입니다</a:t>
            </a:r>
            <a:r>
              <a:rPr lang="en-US" altLang="ko-KR" sz="800" b="1" dirty="0" smtClean="0"/>
              <a:t>.</a:t>
            </a:r>
          </a:p>
          <a:p>
            <a:endParaRPr lang="en-US" altLang="ko-KR" sz="800" b="1" dirty="0" smtClean="0"/>
          </a:p>
          <a:p>
            <a:r>
              <a:rPr lang="en-US" altLang="ko-KR" sz="800" b="1" dirty="0" smtClean="0"/>
              <a:t>08</a:t>
            </a:r>
            <a:r>
              <a:rPr lang="ko-KR" altLang="en-US" sz="800" b="1" dirty="0" smtClean="0"/>
              <a:t>시간 </a:t>
            </a:r>
            <a:r>
              <a:rPr lang="en-US" altLang="ko-KR" sz="800" b="1" dirty="0" smtClean="0"/>
              <a:t>40</a:t>
            </a:r>
            <a:r>
              <a:rPr lang="ko-KR" altLang="en-US" sz="800" b="1" dirty="0" smtClean="0"/>
              <a:t>분 </a:t>
            </a:r>
            <a:r>
              <a:rPr lang="en-US" altLang="ko-KR" sz="800" b="1" dirty="0" smtClean="0"/>
              <a:t>23</a:t>
            </a:r>
            <a:r>
              <a:rPr lang="ko-KR" altLang="en-US" sz="800" b="1" dirty="0" smtClean="0"/>
              <a:t>초 남았습니다</a:t>
            </a:r>
            <a:r>
              <a:rPr lang="en-US" altLang="ko-KR" sz="800" b="1" dirty="0" smtClean="0"/>
              <a:t>.</a:t>
            </a:r>
            <a:r>
              <a:rPr lang="ko-KR" altLang="en-US" sz="800" b="1" dirty="0" smtClean="0"/>
              <a:t> </a:t>
            </a:r>
            <a:endParaRPr lang="ko-KR" altLang="en-US" sz="800" b="1" dirty="0"/>
          </a:p>
        </p:txBody>
      </p:sp>
      <p:cxnSp>
        <p:nvCxnSpPr>
          <p:cNvPr id="66" name="직선 화살표 연결선 65"/>
          <p:cNvCxnSpPr>
            <a:stCxn id="65" idx="2"/>
            <a:endCxn id="69" idx="1"/>
          </p:cNvCxnSpPr>
          <p:nvPr/>
        </p:nvCxnSpPr>
        <p:spPr>
          <a:xfrm>
            <a:off x="2237073" y="2420888"/>
            <a:ext cx="3415047" cy="3366666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5652120" y="4941168"/>
            <a:ext cx="3312368" cy="16927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선택된 캐릭터의 상태 표시 추가 요망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/>
              <a:t>EX) 1.  </a:t>
            </a:r>
            <a:r>
              <a:rPr lang="ko-KR" altLang="en-US" sz="800" dirty="0" smtClean="0"/>
              <a:t>훈련 스케줄이 없습니다</a:t>
            </a:r>
            <a:r>
              <a:rPr lang="en-US" altLang="ko-KR" sz="800" dirty="0" smtClean="0"/>
              <a:t>.</a:t>
            </a:r>
          </a:p>
          <a:p>
            <a:r>
              <a:rPr lang="en-US" altLang="ko-KR" sz="800" dirty="0" smtClean="0"/>
              <a:t>     2.  </a:t>
            </a:r>
            <a:r>
              <a:rPr lang="ko-KR" altLang="en-US" sz="800" dirty="0" smtClean="0"/>
              <a:t>포심 훈련 중 입니다</a:t>
            </a:r>
            <a:r>
              <a:rPr lang="en-US" altLang="ko-KR" sz="800" dirty="0" smtClean="0"/>
              <a:t>. 12</a:t>
            </a:r>
            <a:r>
              <a:rPr lang="ko-KR" altLang="en-US" sz="800" dirty="0" smtClean="0"/>
              <a:t>시간 </a:t>
            </a:r>
            <a:r>
              <a:rPr lang="en-US" altLang="ko-KR" sz="800" dirty="0" smtClean="0"/>
              <a:t>21</a:t>
            </a:r>
            <a:r>
              <a:rPr lang="ko-KR" altLang="en-US" sz="800" dirty="0" smtClean="0"/>
              <a:t>분 </a:t>
            </a:r>
            <a:r>
              <a:rPr lang="en-US" altLang="ko-KR" sz="800" dirty="0" smtClean="0"/>
              <a:t>31</a:t>
            </a:r>
            <a:r>
              <a:rPr lang="ko-KR" altLang="en-US" sz="800" dirty="0" smtClean="0"/>
              <a:t>초 남았습니다</a:t>
            </a:r>
            <a:r>
              <a:rPr lang="en-US" altLang="ko-KR" sz="800" dirty="0" smtClean="0"/>
              <a:t>.</a:t>
            </a:r>
          </a:p>
          <a:p>
            <a:r>
              <a:rPr lang="en-US" altLang="ko-KR" sz="800" dirty="0" smtClean="0"/>
              <a:t>     3.  </a:t>
            </a:r>
            <a:r>
              <a:rPr lang="ko-KR" altLang="en-US" sz="800" dirty="0" smtClean="0"/>
              <a:t>포심 훈련 완료 하였습니다</a:t>
            </a:r>
            <a:r>
              <a:rPr lang="en-US" altLang="ko-KR" sz="800" dirty="0" smtClean="0"/>
              <a:t>. </a:t>
            </a:r>
            <a:r>
              <a:rPr lang="ko-KR" altLang="en-US" sz="800" dirty="0" smtClean="0"/>
              <a:t>포심이 </a:t>
            </a:r>
            <a:r>
              <a:rPr lang="en-US" altLang="ko-KR" sz="800" dirty="0" smtClean="0"/>
              <a:t>+3</a:t>
            </a:r>
            <a:r>
              <a:rPr lang="ko-KR" altLang="en-US" sz="800" dirty="0" smtClean="0"/>
              <a:t>되었습니다</a:t>
            </a:r>
            <a:r>
              <a:rPr lang="en-US" altLang="ko-KR" sz="800" dirty="0" smtClean="0"/>
              <a:t>. </a:t>
            </a:r>
            <a:r>
              <a:rPr lang="ko-KR" altLang="en-US" sz="800" dirty="0" smtClean="0"/>
              <a:t>투심 획득</a:t>
            </a:r>
            <a:r>
              <a:rPr lang="en-US" altLang="ko-KR" sz="800" dirty="0" smtClean="0"/>
              <a:t>!</a:t>
            </a:r>
          </a:p>
          <a:p>
            <a:endParaRPr lang="en-US" altLang="ko-KR" sz="800" dirty="0" smtClean="0"/>
          </a:p>
          <a:p>
            <a:r>
              <a:rPr lang="ko-KR" altLang="en-US" sz="800" dirty="0" smtClean="0"/>
              <a:t>해당 캐릭터의 스케줄이 없을 경우  </a:t>
            </a:r>
            <a:r>
              <a:rPr lang="en-US" altLang="ko-KR" sz="800" dirty="0" smtClean="0"/>
              <a:t>3</a:t>
            </a:r>
            <a:r>
              <a:rPr lang="ko-KR" altLang="en-US" sz="800" dirty="0" smtClean="0"/>
              <a:t>초 출력 후 도움말 모드로 출력</a:t>
            </a:r>
            <a:r>
              <a:rPr lang="en-US" altLang="ko-KR" sz="800" dirty="0" smtClean="0"/>
              <a:t>.</a:t>
            </a:r>
          </a:p>
          <a:p>
            <a:r>
              <a:rPr lang="en-US" altLang="ko-KR" sz="800" dirty="0" smtClean="0"/>
              <a:t>EX) 1.  </a:t>
            </a:r>
            <a:r>
              <a:rPr lang="ko-KR" altLang="en-US" sz="800" dirty="0" smtClean="0"/>
              <a:t>변화구 훈련으로 새로운 변화구를 습득 할 수 있습니다</a:t>
            </a:r>
            <a:r>
              <a:rPr lang="en-US" altLang="ko-KR" sz="800" dirty="0" smtClean="0"/>
              <a:t>.</a:t>
            </a:r>
          </a:p>
          <a:p>
            <a:r>
              <a:rPr lang="en-US" altLang="ko-KR" sz="800" dirty="0" smtClean="0"/>
              <a:t>     2.  </a:t>
            </a:r>
            <a:r>
              <a:rPr lang="ko-KR" altLang="en-US" sz="800" dirty="0" smtClean="0"/>
              <a:t>훈련 시간은 아이템으로 단축 할 수 있습니다</a:t>
            </a:r>
            <a:r>
              <a:rPr lang="en-US" altLang="ko-KR" sz="800" dirty="0" smtClean="0"/>
              <a:t>.</a:t>
            </a:r>
          </a:p>
          <a:p>
            <a:endParaRPr lang="en-US" altLang="ko-KR" sz="800" dirty="0" smtClean="0"/>
          </a:p>
          <a:p>
            <a:r>
              <a:rPr lang="ko-KR" altLang="en-US" sz="800" dirty="0" smtClean="0"/>
              <a:t>우측 목록 </a:t>
            </a:r>
            <a:r>
              <a:rPr lang="en-US" altLang="ko-KR" sz="800" dirty="0" smtClean="0"/>
              <a:t>TAP </a:t>
            </a:r>
            <a:r>
              <a:rPr lang="ko-KR" altLang="en-US" sz="800" dirty="0" smtClean="0"/>
              <a:t>시에 목록의 해당 도움말 출력</a:t>
            </a:r>
            <a:endParaRPr lang="en-US" altLang="ko-KR" sz="800" dirty="0" smtClean="0"/>
          </a:p>
          <a:p>
            <a:r>
              <a:rPr lang="en-US" altLang="ko-KR" sz="800" dirty="0" smtClean="0"/>
              <a:t>EX) 1.  </a:t>
            </a:r>
            <a:r>
              <a:rPr lang="ko-KR" altLang="en-US" sz="800" dirty="0" smtClean="0"/>
              <a:t>포심 훈련은  </a:t>
            </a:r>
            <a:r>
              <a:rPr lang="en-US" altLang="ko-KR" sz="800" dirty="0" smtClean="0"/>
              <a:t>LV00</a:t>
            </a:r>
            <a:r>
              <a:rPr lang="ko-KR" altLang="en-US" sz="800" dirty="0" smtClean="0"/>
              <a:t>부터 가능하며</a:t>
            </a:r>
            <a:r>
              <a:rPr lang="en-US" altLang="ko-KR" sz="800" dirty="0" smtClean="0"/>
              <a:t>,  00</a:t>
            </a:r>
            <a:r>
              <a:rPr lang="ko-KR" altLang="en-US" sz="800" dirty="0" smtClean="0"/>
              <a:t>분 소요 됩니다</a:t>
            </a:r>
            <a:r>
              <a:rPr lang="en-US" altLang="ko-KR" sz="800" dirty="0" smtClean="0"/>
              <a:t>.</a:t>
            </a:r>
          </a:p>
          <a:p>
            <a:endParaRPr lang="en-US" altLang="ko-KR" sz="800" dirty="0" smtClean="0"/>
          </a:p>
          <a:p>
            <a:r>
              <a:rPr lang="en-US" altLang="ko-KR" sz="800" dirty="0" smtClean="0"/>
              <a:t>START </a:t>
            </a:r>
            <a:r>
              <a:rPr lang="ko-KR" altLang="en-US" sz="800" dirty="0" smtClean="0"/>
              <a:t>버튼 누르면 해당 훈련 </a:t>
            </a:r>
            <a:r>
              <a:rPr lang="en-US" altLang="ko-KR" sz="800" dirty="0" smtClean="0"/>
              <a:t>TEXT, </a:t>
            </a:r>
            <a:r>
              <a:rPr lang="ko-KR" altLang="en-US" sz="800" dirty="0" smtClean="0"/>
              <a:t>남은 시간 출력</a:t>
            </a:r>
            <a:endParaRPr lang="en-US" altLang="ko-KR" sz="800" dirty="0" smtClean="0"/>
          </a:p>
        </p:txBody>
      </p:sp>
      <p:sp>
        <p:nvSpPr>
          <p:cNvPr id="76" name="직사각형 75"/>
          <p:cNvSpPr/>
          <p:nvPr/>
        </p:nvSpPr>
        <p:spPr>
          <a:xfrm>
            <a:off x="5176639" y="4024114"/>
            <a:ext cx="720080" cy="3600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5175595" y="4048049"/>
            <a:ext cx="764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START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cxnSp>
        <p:nvCxnSpPr>
          <p:cNvPr id="78" name="직선 화살표 연결선 77"/>
          <p:cNvCxnSpPr>
            <a:stCxn id="76" idx="3"/>
            <a:endCxn id="79" idx="1"/>
          </p:cNvCxnSpPr>
          <p:nvPr/>
        </p:nvCxnSpPr>
        <p:spPr>
          <a:xfrm>
            <a:off x="5896719" y="4204134"/>
            <a:ext cx="1051545" cy="298889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6948264" y="4149080"/>
            <a:ext cx="2195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선택 강화 시작 버튼</a:t>
            </a:r>
            <a:r>
              <a:rPr lang="en-US" altLang="ko-KR" sz="800" dirty="0" smtClean="0">
                <a:solidFill>
                  <a:srgbClr val="FF0000"/>
                </a:solidFill>
              </a:rPr>
              <a:t>(</a:t>
            </a:r>
            <a:r>
              <a:rPr lang="ko-KR" altLang="en-US" sz="800" dirty="0" smtClean="0">
                <a:solidFill>
                  <a:srgbClr val="FF0000"/>
                </a:solidFill>
              </a:rPr>
              <a:t>활성화 비활성화 반짝 효과</a:t>
            </a:r>
            <a:r>
              <a:rPr lang="en-US" altLang="ko-KR" sz="800" dirty="0" smtClean="0">
                <a:solidFill>
                  <a:srgbClr val="FF0000"/>
                </a:solidFill>
              </a:rPr>
              <a:t>)</a:t>
            </a:r>
            <a:r>
              <a:rPr lang="ko-KR" altLang="en-US" sz="800" dirty="0" smtClean="0">
                <a:solidFill>
                  <a:srgbClr val="FF0000"/>
                </a:solidFill>
              </a:rPr>
              <a:t> 추가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/>
              <a:t>(</a:t>
            </a:r>
            <a:r>
              <a:rPr lang="ko-KR" altLang="en-US" sz="800" dirty="0" smtClean="0"/>
              <a:t>선택된 </a:t>
            </a:r>
            <a:r>
              <a:rPr lang="ko-KR" altLang="en-US" sz="800" dirty="0" err="1" smtClean="0"/>
              <a:t>구종이</a:t>
            </a:r>
            <a:r>
              <a:rPr lang="ko-KR" altLang="en-US" sz="800" dirty="0" smtClean="0"/>
              <a:t> 있을 경우 빤짝 효과</a:t>
            </a:r>
            <a:r>
              <a:rPr lang="en-US" altLang="ko-KR" sz="800" dirty="0" smtClean="0"/>
              <a:t>)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4625261" y="990253"/>
            <a:ext cx="2021557" cy="43204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5465743" y="1009303"/>
            <a:ext cx="681980" cy="2487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5427643" y="999778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슬라이더</a:t>
            </a:r>
            <a:endParaRPr lang="ko-KR" altLang="en-US" sz="1000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4650413" y="1028353"/>
            <a:ext cx="9212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보유 </a:t>
            </a:r>
            <a:r>
              <a:rPr lang="ko-KR" altLang="en-US" sz="800" b="1" dirty="0" err="1" smtClean="0"/>
              <a:t>구종</a:t>
            </a:r>
            <a:r>
              <a:rPr lang="ko-KR" altLang="en-US" sz="800" b="1" dirty="0" smtClean="0"/>
              <a:t> 선택</a:t>
            </a:r>
            <a:endParaRPr lang="ko-KR" altLang="en-US" sz="800" b="1" dirty="0"/>
          </a:p>
        </p:txBody>
      </p:sp>
      <p:cxnSp>
        <p:nvCxnSpPr>
          <p:cNvPr id="60" name="직선 화살표 연결선 59"/>
          <p:cNvCxnSpPr>
            <a:stCxn id="58" idx="3"/>
            <a:endCxn id="64" idx="1"/>
          </p:cNvCxnSpPr>
          <p:nvPr/>
        </p:nvCxnSpPr>
        <p:spPr>
          <a:xfrm flipV="1">
            <a:off x="6646818" y="604139"/>
            <a:ext cx="696982" cy="602138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343800" y="188640"/>
            <a:ext cx="18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보유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구종</a:t>
            </a:r>
            <a:r>
              <a:rPr lang="ko-KR" altLang="en-US" sz="800" dirty="0" smtClean="0">
                <a:solidFill>
                  <a:srgbClr val="FF0000"/>
                </a:solidFill>
              </a:rPr>
              <a:t> 중 기본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구종</a:t>
            </a:r>
            <a:r>
              <a:rPr lang="ko-KR" altLang="en-US" sz="800" dirty="0" smtClean="0">
                <a:solidFill>
                  <a:srgbClr val="FF0000"/>
                </a:solidFill>
              </a:rPr>
              <a:t> 선택 가능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보유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구종의</a:t>
            </a:r>
            <a:r>
              <a:rPr lang="ko-KR" altLang="en-US" sz="800" dirty="0" smtClean="0">
                <a:solidFill>
                  <a:srgbClr val="FF0000"/>
                </a:solidFill>
              </a:rPr>
              <a:t> 레벨표시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경험치 섹션 출력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/>
              <a:t>EX) </a:t>
            </a:r>
            <a:r>
              <a:rPr lang="ko-KR" altLang="en-US" sz="800" dirty="0" smtClean="0"/>
              <a:t>포심</a:t>
            </a:r>
            <a:r>
              <a:rPr lang="en-US" altLang="ko-KR" sz="800" dirty="0" smtClean="0"/>
              <a:t>,  </a:t>
            </a:r>
            <a:r>
              <a:rPr lang="ko-KR" altLang="en-US" sz="800" dirty="0" smtClean="0"/>
              <a:t>슬라이더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체인지업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커브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슈트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포크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싱커</a:t>
            </a:r>
            <a:endParaRPr lang="en-US" altLang="ko-KR" sz="800" dirty="0" smtClean="0"/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4572000" y="2636912"/>
            <a:ext cx="2088232" cy="43204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4572000" y="3068960"/>
            <a:ext cx="2088232" cy="43204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4788024" y="1916832"/>
            <a:ext cx="1080120" cy="14401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4807074" y="1916832"/>
            <a:ext cx="567680" cy="14401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4807074" y="2401838"/>
            <a:ext cx="1061070" cy="14401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4826124" y="2401838"/>
            <a:ext cx="753988" cy="144015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6257900" y="2219722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LV3</a:t>
            </a:r>
            <a:endParaRPr lang="ko-KR" altLang="en-US" sz="1000" b="1" dirty="0"/>
          </a:p>
        </p:txBody>
      </p:sp>
      <p:sp>
        <p:nvSpPr>
          <p:cNvPr id="82" name="직사각형 81"/>
          <p:cNvSpPr/>
          <p:nvPr/>
        </p:nvSpPr>
        <p:spPr>
          <a:xfrm>
            <a:off x="4499992" y="2564904"/>
            <a:ext cx="2160240" cy="1008112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4" name="직선 화살표 연결선 83"/>
          <p:cNvCxnSpPr>
            <a:stCxn id="82" idx="3"/>
            <a:endCxn id="89" idx="1"/>
          </p:cNvCxnSpPr>
          <p:nvPr/>
        </p:nvCxnSpPr>
        <p:spPr>
          <a:xfrm>
            <a:off x="6660232" y="3068960"/>
            <a:ext cx="216024" cy="230833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6876256" y="3068960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FF0000"/>
                </a:solidFill>
              </a:rPr>
              <a:t>UNLOCK</a:t>
            </a:r>
            <a:r>
              <a:rPr lang="ko-KR" altLang="en-US" sz="800" dirty="0" smtClean="0">
                <a:solidFill>
                  <a:srgbClr val="FF0000"/>
                </a:solidFill>
              </a:rPr>
              <a:t>되지 않은 구종은 보기와 같이  비활성화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4625261" y="1278285"/>
            <a:ext cx="1170876" cy="13449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4644311" y="1278285"/>
            <a:ext cx="567680" cy="14401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/>
          <p:nvPr/>
        </p:nvSpPr>
        <p:spPr>
          <a:xfrm>
            <a:off x="5793136" y="1243462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34%</a:t>
            </a:r>
            <a:endParaRPr lang="ko-KR" altLang="en-US" sz="800" b="1" dirty="0"/>
          </a:p>
        </p:txBody>
      </p:sp>
      <p:sp>
        <p:nvSpPr>
          <p:cNvPr id="48" name="타원 47"/>
          <p:cNvSpPr/>
          <p:nvPr/>
        </p:nvSpPr>
        <p:spPr>
          <a:xfrm>
            <a:off x="6307313" y="1710333"/>
            <a:ext cx="288032" cy="28803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6251304" y="1734716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LV2</a:t>
            </a:r>
            <a:endParaRPr lang="ko-KR" altLang="en-US" sz="1000" b="1" dirty="0"/>
          </a:p>
        </p:txBody>
      </p:sp>
      <p:sp>
        <p:nvSpPr>
          <p:cNvPr id="61" name="타원 60"/>
          <p:cNvSpPr/>
          <p:nvPr/>
        </p:nvSpPr>
        <p:spPr>
          <a:xfrm>
            <a:off x="6326363" y="2195339"/>
            <a:ext cx="288032" cy="28803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6299647" y="1059261"/>
            <a:ext cx="288032" cy="28803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6243638" y="1083644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LV3</a:t>
            </a:r>
            <a:endParaRPr lang="ko-KR" altLang="en-US" sz="1000" b="1" dirty="0"/>
          </a:p>
        </p:txBody>
      </p:sp>
      <p:sp>
        <p:nvSpPr>
          <p:cNvPr id="99" name="TextBox 98"/>
          <p:cNvSpPr txBox="1"/>
          <p:nvPr/>
        </p:nvSpPr>
        <p:spPr>
          <a:xfrm>
            <a:off x="6274314" y="2229423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LV3</a:t>
            </a:r>
            <a:endParaRPr lang="ko-KR" altLang="en-US" sz="1000" b="1" dirty="0"/>
          </a:p>
        </p:txBody>
      </p:sp>
      <p:sp>
        <p:nvSpPr>
          <p:cNvPr id="103" name="직사각형 102"/>
          <p:cNvSpPr/>
          <p:nvPr/>
        </p:nvSpPr>
        <p:spPr>
          <a:xfrm>
            <a:off x="467544" y="3573016"/>
            <a:ext cx="1728192" cy="360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/>
          <p:cNvSpPr txBox="1"/>
          <p:nvPr/>
        </p:nvSpPr>
        <p:spPr>
          <a:xfrm>
            <a:off x="498694" y="3601894"/>
            <a:ext cx="1938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/>
              <a:t>변화구 장착 하기</a:t>
            </a:r>
            <a:endParaRPr lang="ko-KR" altLang="en-US" sz="1600" b="1" dirty="0"/>
          </a:p>
        </p:txBody>
      </p:sp>
      <p:cxnSp>
        <p:nvCxnSpPr>
          <p:cNvPr id="109" name="직선 화살표 연결선 108"/>
          <p:cNvCxnSpPr>
            <a:stCxn id="104" idx="2"/>
            <a:endCxn id="116" idx="0"/>
          </p:cNvCxnSpPr>
          <p:nvPr/>
        </p:nvCxnSpPr>
        <p:spPr>
          <a:xfrm flipH="1">
            <a:off x="1403648" y="3940448"/>
            <a:ext cx="64341" cy="928712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627784" y="4941168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투수 코치 이미지 출력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(</a:t>
            </a:r>
            <a:r>
              <a:rPr lang="ko-KR" altLang="en-US" sz="800" dirty="0" smtClean="0">
                <a:solidFill>
                  <a:srgbClr val="FF0000"/>
                </a:solidFill>
              </a:rPr>
              <a:t>총 </a:t>
            </a:r>
            <a:r>
              <a:rPr lang="en-US" altLang="ko-KR" sz="800" dirty="0" smtClean="0">
                <a:solidFill>
                  <a:srgbClr val="FF0000"/>
                </a:solidFill>
              </a:rPr>
              <a:t>4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좋</a:t>
            </a:r>
            <a:r>
              <a:rPr lang="ko-KR" altLang="en-US" sz="800" dirty="0" smtClean="0">
                <a:solidFill>
                  <a:srgbClr val="FF0000"/>
                </a:solidFill>
              </a:rPr>
              <a:t> 우측 보유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구종</a:t>
            </a:r>
            <a:r>
              <a:rPr lang="ko-KR" altLang="en-US" sz="800" dirty="0" smtClean="0">
                <a:solidFill>
                  <a:srgbClr val="FF0000"/>
                </a:solidFill>
              </a:rPr>
              <a:t> 선택에 따라 랜덤 출력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51520" y="4869160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변화구 장착 버튼 추가 요망 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변화구 장착 버튼 </a:t>
            </a:r>
            <a:r>
              <a:rPr lang="en-US" altLang="ko-KR" sz="800" dirty="0" smtClean="0">
                <a:solidFill>
                  <a:srgbClr val="FF0000"/>
                </a:solidFill>
              </a:rPr>
              <a:t>TAP</a:t>
            </a:r>
            <a:r>
              <a:rPr lang="ko-KR" altLang="en-US" sz="800" dirty="0" smtClean="0">
                <a:solidFill>
                  <a:srgbClr val="FF0000"/>
                </a:solidFill>
              </a:rPr>
              <a:t>하면 </a:t>
            </a:r>
            <a:r>
              <a:rPr lang="en-US" altLang="ko-KR" sz="800" dirty="0" smtClean="0">
                <a:solidFill>
                  <a:srgbClr val="FF0000"/>
                </a:solidFill>
              </a:rPr>
              <a:t>POP UP </a:t>
            </a:r>
            <a:r>
              <a:rPr lang="ko-KR" altLang="en-US" sz="800" dirty="0" smtClean="0">
                <a:solidFill>
                  <a:srgbClr val="FF0000"/>
                </a:solidFill>
              </a:rPr>
              <a:t>출력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(POP UP</a:t>
            </a:r>
            <a:r>
              <a:rPr lang="ko-KR" altLang="en-US" sz="800" dirty="0" smtClean="0">
                <a:solidFill>
                  <a:srgbClr val="FF0000"/>
                </a:solidFill>
              </a:rPr>
              <a:t>설명은 투수 코치 정리 </a:t>
            </a:r>
            <a:r>
              <a:rPr lang="en-US" altLang="ko-KR" sz="800" dirty="0" smtClean="0">
                <a:solidFill>
                  <a:srgbClr val="FF0000"/>
                </a:solidFill>
              </a:rPr>
              <a:t>(2)  </a:t>
            </a:r>
            <a:r>
              <a:rPr lang="ko-KR" altLang="en-US" sz="800" dirty="0" smtClean="0">
                <a:solidFill>
                  <a:srgbClr val="FF0000"/>
                </a:solidFill>
              </a:rPr>
              <a:t>참조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r>
              <a:rPr lang="en-US" altLang="ko-KR" sz="800" dirty="0" smtClean="0">
                <a:solidFill>
                  <a:srgbClr val="FF0000"/>
                </a:solidFill>
              </a:rPr>
              <a:t>)</a:t>
            </a:r>
            <a:r>
              <a:rPr lang="ko-KR" altLang="en-US" sz="800" dirty="0" smtClean="0">
                <a:solidFill>
                  <a:srgbClr val="FF0000"/>
                </a:solidFill>
              </a:rPr>
              <a:t> </a:t>
            </a:r>
            <a:endParaRPr lang="en-US" altLang="ko-KR" sz="800" dirty="0" smtClean="0">
              <a:solidFill>
                <a:srgbClr val="FF0000"/>
              </a:solidFill>
            </a:endParaRPr>
          </a:p>
        </p:txBody>
      </p:sp>
      <p:cxnSp>
        <p:nvCxnSpPr>
          <p:cNvPr id="47" name="직선 화살표 연결선 46"/>
          <p:cNvCxnSpPr>
            <a:stCxn id="56" idx="2"/>
          </p:cNvCxnSpPr>
          <p:nvPr/>
        </p:nvCxnSpPr>
        <p:spPr>
          <a:xfrm flipH="1">
            <a:off x="3131840" y="527194"/>
            <a:ext cx="1692188" cy="1677670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79512" y="5787261"/>
            <a:ext cx="2448272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0070C0"/>
                </a:solidFill>
              </a:rPr>
              <a:t>투수 코치</a:t>
            </a:r>
            <a:r>
              <a:rPr lang="en-US" altLang="ko-KR" sz="800" dirty="0" smtClean="0">
                <a:solidFill>
                  <a:srgbClr val="0070C0"/>
                </a:solidFill>
              </a:rPr>
              <a:t> </a:t>
            </a:r>
            <a:r>
              <a:rPr lang="ko-KR" altLang="en-US" sz="800" dirty="0" smtClean="0">
                <a:solidFill>
                  <a:srgbClr val="0070C0"/>
                </a:solidFill>
              </a:rPr>
              <a:t>이미지 정리 </a:t>
            </a:r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0070C0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800" dirty="0" smtClean="0">
                <a:solidFill>
                  <a:srgbClr val="0070C0"/>
                </a:solidFill>
              </a:rPr>
              <a:t>평상 시 모습</a:t>
            </a:r>
            <a:endParaRPr lang="en-US" altLang="ko-KR" sz="800" dirty="0" smtClean="0">
              <a:solidFill>
                <a:srgbClr val="0070C0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800" dirty="0" smtClean="0">
                <a:solidFill>
                  <a:srgbClr val="0070C0"/>
                </a:solidFill>
              </a:rPr>
              <a:t>강화 중 모습</a:t>
            </a:r>
            <a:r>
              <a:rPr lang="en-US" altLang="ko-KR" sz="800" dirty="0" smtClean="0">
                <a:solidFill>
                  <a:srgbClr val="0070C0"/>
                </a:solidFill>
              </a:rPr>
              <a:t>(</a:t>
            </a:r>
            <a:r>
              <a:rPr lang="ko-KR" altLang="en-US" sz="800" dirty="0" smtClean="0">
                <a:solidFill>
                  <a:srgbClr val="0070C0"/>
                </a:solidFill>
              </a:rPr>
              <a:t>투수 트레이닝 하는 이미지 </a:t>
            </a:r>
            <a:r>
              <a:rPr lang="en-US" altLang="ko-KR" sz="800" dirty="0" smtClean="0">
                <a:solidFill>
                  <a:srgbClr val="0070C0"/>
                </a:solidFill>
              </a:rPr>
              <a:t>1)</a:t>
            </a:r>
          </a:p>
          <a:p>
            <a:pPr marL="228600" indent="-228600">
              <a:buAutoNum type="arabicPeriod"/>
            </a:pPr>
            <a:r>
              <a:rPr lang="ko-KR" altLang="en-US" sz="800" dirty="0" smtClean="0">
                <a:solidFill>
                  <a:srgbClr val="0070C0"/>
                </a:solidFill>
              </a:rPr>
              <a:t>강화 중 모습</a:t>
            </a:r>
            <a:r>
              <a:rPr lang="en-US" altLang="ko-KR" sz="800" dirty="0" smtClean="0">
                <a:solidFill>
                  <a:srgbClr val="0070C0"/>
                </a:solidFill>
              </a:rPr>
              <a:t>(</a:t>
            </a:r>
            <a:r>
              <a:rPr lang="ko-KR" altLang="en-US" sz="800" dirty="0" smtClean="0">
                <a:solidFill>
                  <a:srgbClr val="0070C0"/>
                </a:solidFill>
              </a:rPr>
              <a:t>투수 트레이닝 하는 이미지 </a:t>
            </a:r>
            <a:r>
              <a:rPr lang="en-US" altLang="ko-KR" sz="800" dirty="0" smtClean="0">
                <a:solidFill>
                  <a:srgbClr val="0070C0"/>
                </a:solidFill>
              </a:rPr>
              <a:t>2)</a:t>
            </a:r>
          </a:p>
          <a:p>
            <a:pPr marL="228600" indent="-228600">
              <a:buAutoNum type="arabicPeriod"/>
            </a:pPr>
            <a:r>
              <a:rPr lang="ko-KR" altLang="en-US" sz="800" dirty="0" smtClean="0">
                <a:solidFill>
                  <a:srgbClr val="0070C0"/>
                </a:solidFill>
              </a:rPr>
              <a:t>강화 완료 모습 </a:t>
            </a:r>
            <a:r>
              <a:rPr lang="en-US" altLang="ko-KR" sz="800" dirty="0" smtClean="0">
                <a:solidFill>
                  <a:srgbClr val="0070C0"/>
                </a:solidFill>
              </a:rPr>
              <a:t>1(</a:t>
            </a:r>
            <a:r>
              <a:rPr lang="ko-KR" altLang="en-US" sz="800" dirty="0" smtClean="0">
                <a:solidFill>
                  <a:srgbClr val="0070C0"/>
                </a:solidFill>
              </a:rPr>
              <a:t>그럭저럭 봐 줄만 하군</a:t>
            </a:r>
            <a:r>
              <a:rPr lang="en-US" altLang="ko-KR" sz="800" dirty="0" smtClean="0">
                <a:solidFill>
                  <a:srgbClr val="0070C0"/>
                </a:solidFill>
              </a:rPr>
              <a:t>)</a:t>
            </a:r>
          </a:p>
          <a:p>
            <a:pPr marL="228600" indent="-228600">
              <a:buAutoNum type="arabicPeriod"/>
            </a:pPr>
            <a:r>
              <a:rPr lang="ko-KR" altLang="en-US" sz="800" dirty="0" smtClean="0">
                <a:solidFill>
                  <a:srgbClr val="0070C0"/>
                </a:solidFill>
              </a:rPr>
              <a:t>강화 완료 모습 </a:t>
            </a:r>
            <a:r>
              <a:rPr lang="en-US" altLang="ko-KR" sz="800" dirty="0" smtClean="0">
                <a:solidFill>
                  <a:srgbClr val="0070C0"/>
                </a:solidFill>
              </a:rPr>
              <a:t>2(</a:t>
            </a:r>
            <a:r>
              <a:rPr lang="ko-KR" altLang="en-US" sz="800" dirty="0" smtClean="0">
                <a:solidFill>
                  <a:srgbClr val="0070C0"/>
                </a:solidFill>
              </a:rPr>
              <a:t>오호 잘 하는데</a:t>
            </a:r>
            <a:r>
              <a:rPr lang="en-US" altLang="ko-KR" sz="800" dirty="0" smtClean="0">
                <a:solidFill>
                  <a:srgbClr val="0070C0"/>
                </a:solidFill>
              </a:rPr>
              <a:t>?)</a:t>
            </a:r>
          </a:p>
          <a:p>
            <a:pPr marL="228600" indent="-228600">
              <a:buFontTx/>
              <a:buAutoNum type="arabicPeriod"/>
            </a:pPr>
            <a:r>
              <a:rPr lang="ko-KR" altLang="en-US" sz="800" dirty="0" smtClean="0">
                <a:solidFill>
                  <a:srgbClr val="0070C0"/>
                </a:solidFill>
              </a:rPr>
              <a:t>강화 완료 모습 </a:t>
            </a:r>
            <a:r>
              <a:rPr lang="en-US" altLang="ko-KR" sz="800" dirty="0" smtClean="0">
                <a:solidFill>
                  <a:srgbClr val="0070C0"/>
                </a:solidFill>
              </a:rPr>
              <a:t>3(</a:t>
            </a:r>
            <a:r>
              <a:rPr lang="ko-KR" altLang="en-US" sz="800" dirty="0" smtClean="0">
                <a:solidFill>
                  <a:srgbClr val="0070C0"/>
                </a:solidFill>
              </a:rPr>
              <a:t>최고야 반했어</a:t>
            </a:r>
            <a:r>
              <a:rPr lang="en-US" altLang="ko-KR" sz="800" dirty="0" smtClean="0">
                <a:solidFill>
                  <a:srgbClr val="0070C0"/>
                </a:solidFill>
              </a:rPr>
              <a:t>!)</a:t>
            </a:r>
          </a:p>
        </p:txBody>
      </p:sp>
      <p:sp>
        <p:nvSpPr>
          <p:cNvPr id="72" name="타원 71"/>
          <p:cNvSpPr/>
          <p:nvPr/>
        </p:nvSpPr>
        <p:spPr>
          <a:xfrm>
            <a:off x="97979" y="5708873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2771800" y="5896322"/>
            <a:ext cx="208823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0070C0"/>
                </a:solidFill>
              </a:rPr>
              <a:t>(</a:t>
            </a:r>
            <a:r>
              <a:rPr lang="ko-KR" altLang="en-US" sz="800" dirty="0" smtClean="0">
                <a:solidFill>
                  <a:srgbClr val="0070C0"/>
                </a:solidFill>
              </a:rPr>
              <a:t>캐릭터 선택 시 강화중인 </a:t>
            </a:r>
            <a:r>
              <a:rPr lang="ko-KR" altLang="en-US" sz="800" dirty="0" err="1" smtClean="0">
                <a:solidFill>
                  <a:srgbClr val="0070C0"/>
                </a:solidFill>
              </a:rPr>
              <a:t>구종이</a:t>
            </a:r>
            <a:r>
              <a:rPr lang="ko-KR" altLang="en-US" sz="800" dirty="0" smtClean="0">
                <a:solidFill>
                  <a:srgbClr val="0070C0"/>
                </a:solidFill>
              </a:rPr>
              <a:t> 있을 경우 강화중 모습의 코치 출력</a:t>
            </a:r>
            <a:r>
              <a:rPr lang="en-US" altLang="ko-KR" sz="800" dirty="0" smtClean="0">
                <a:solidFill>
                  <a:srgbClr val="0070C0"/>
                </a:solidFill>
              </a:rPr>
              <a:t>, </a:t>
            </a:r>
            <a:r>
              <a:rPr lang="ko-KR" altLang="en-US" sz="800" dirty="0" smtClean="0">
                <a:solidFill>
                  <a:srgbClr val="0070C0"/>
                </a:solidFill>
              </a:rPr>
              <a:t>강화 중인 아이템이 없을 경우 평상 시 모습 출력</a:t>
            </a:r>
            <a:r>
              <a:rPr lang="en-US" altLang="ko-KR" sz="800" dirty="0" smtClean="0">
                <a:solidFill>
                  <a:srgbClr val="0070C0"/>
                </a:solidFill>
              </a:rPr>
              <a:t>, </a:t>
            </a:r>
            <a:r>
              <a:rPr lang="ko-KR" altLang="en-US" sz="800" dirty="0" smtClean="0">
                <a:solidFill>
                  <a:srgbClr val="0070C0"/>
                </a:solidFill>
              </a:rPr>
              <a:t>강화 완료 </a:t>
            </a:r>
            <a:r>
              <a:rPr lang="ko-KR" altLang="en-US" sz="800" dirty="0" err="1" smtClean="0">
                <a:solidFill>
                  <a:srgbClr val="0070C0"/>
                </a:solidFill>
              </a:rPr>
              <a:t>구종이</a:t>
            </a:r>
            <a:r>
              <a:rPr lang="ko-KR" altLang="en-US" sz="800" dirty="0" smtClean="0">
                <a:solidFill>
                  <a:srgbClr val="0070C0"/>
                </a:solidFill>
              </a:rPr>
              <a:t> 있을 경우 강화 완료 상태에 따른 모습 출력</a:t>
            </a:r>
            <a:endParaRPr lang="en-US" altLang="ko-KR" sz="800" dirty="0" smtClean="0">
              <a:solidFill>
                <a:srgbClr val="0070C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2699792" y="582431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5436096" y="74340"/>
            <a:ext cx="180020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0070C0"/>
                </a:solidFill>
              </a:rPr>
              <a:t>업그레이드 중</a:t>
            </a:r>
            <a:r>
              <a:rPr lang="en-US" altLang="ko-KR" sz="800" dirty="0" smtClean="0">
                <a:solidFill>
                  <a:srgbClr val="0070C0"/>
                </a:solidFill>
              </a:rPr>
              <a:t> </a:t>
            </a:r>
            <a:r>
              <a:rPr lang="ko-KR" altLang="en-US" sz="800" dirty="0" smtClean="0">
                <a:solidFill>
                  <a:srgbClr val="0070C0"/>
                </a:solidFill>
              </a:rPr>
              <a:t>인 경우 </a:t>
            </a:r>
            <a:r>
              <a:rPr lang="en-US" altLang="ko-KR" sz="800" dirty="0" smtClean="0">
                <a:solidFill>
                  <a:srgbClr val="0070C0"/>
                </a:solidFill>
              </a:rPr>
              <a:t>UPGRADE </a:t>
            </a:r>
            <a:r>
              <a:rPr lang="ko-KR" altLang="en-US" sz="800" dirty="0" smtClean="0">
                <a:solidFill>
                  <a:srgbClr val="0070C0"/>
                </a:solidFill>
              </a:rPr>
              <a:t>출력  완료 시 </a:t>
            </a:r>
            <a:r>
              <a:rPr lang="en-US" altLang="ko-KR" sz="800" dirty="0" smtClean="0">
                <a:solidFill>
                  <a:srgbClr val="0070C0"/>
                </a:solidFill>
              </a:rPr>
              <a:t>COMPLETE </a:t>
            </a:r>
            <a:r>
              <a:rPr lang="ko-KR" altLang="en-US" sz="800" dirty="0" smtClean="0">
                <a:solidFill>
                  <a:srgbClr val="0070C0"/>
                </a:solidFill>
              </a:rPr>
              <a:t>출력</a:t>
            </a:r>
            <a:endParaRPr lang="en-US" altLang="ko-KR" sz="800" dirty="0" smtClean="0">
              <a:solidFill>
                <a:srgbClr val="0070C0"/>
              </a:solidFill>
            </a:endParaRPr>
          </a:p>
          <a:p>
            <a:r>
              <a:rPr lang="ko-KR" altLang="en-US" sz="800" dirty="0" smtClean="0">
                <a:solidFill>
                  <a:srgbClr val="0070C0"/>
                </a:solidFill>
              </a:rPr>
              <a:t>선택 된 섹션 반짝 효과</a:t>
            </a:r>
            <a:endParaRPr lang="en-US" altLang="ko-KR" sz="800" dirty="0" smtClean="0">
              <a:solidFill>
                <a:srgbClr val="0070C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5364088" y="20241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화살표 연결선 87"/>
          <p:cNvCxnSpPr>
            <a:stCxn id="83" idx="2"/>
          </p:cNvCxnSpPr>
          <p:nvPr/>
        </p:nvCxnSpPr>
        <p:spPr>
          <a:xfrm flipH="1">
            <a:off x="4499992" y="659115"/>
            <a:ext cx="1836204" cy="1575465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825009" y="4139252"/>
            <a:ext cx="1111270" cy="24490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/>
          <p:nvPr/>
        </p:nvSpPr>
        <p:spPr>
          <a:xfrm>
            <a:off x="827584" y="4149080"/>
            <a:ext cx="1296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변화구 스킬 트리</a:t>
            </a:r>
            <a:endParaRPr lang="ko-KR" altLang="en-US" sz="1000" b="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16632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9. UPGRADE UI(4) </a:t>
            </a:r>
            <a:r>
              <a:rPr lang="ko-KR" altLang="en-US" b="1" dirty="0" smtClean="0"/>
              <a:t>투수 코치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정리</a:t>
            </a:r>
            <a:r>
              <a:rPr lang="en-US" altLang="ko-KR" b="1" dirty="0" smtClean="0"/>
              <a:t>(2)</a:t>
            </a:r>
            <a:endParaRPr lang="ko-KR" altLang="en-US" b="1" dirty="0"/>
          </a:p>
        </p:txBody>
      </p:sp>
      <p:pic>
        <p:nvPicPr>
          <p:cNvPr id="6" name="Picture 2" descr="C:\Users\aura9369\Desktop\20120313_장은진\04_Upgrad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5" y="692696"/>
            <a:ext cx="6264695" cy="4176464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395536" y="692696"/>
            <a:ext cx="6264696" cy="417646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907704" y="1196752"/>
            <a:ext cx="3168352" cy="172819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3" descr="\\Mob-file\네오위즈모바일_장현국\제작본부\00.Project_김기완\01.진행중\캐주얼야구\그래픽 ui\시안\20120305_강정하\투수모드02.jpg"/>
          <p:cNvPicPr>
            <a:picLocks noChangeAspect="1" noChangeArrowheads="1"/>
          </p:cNvPicPr>
          <p:nvPr/>
        </p:nvPicPr>
        <p:blipFill>
          <a:blip r:embed="rId3" cstate="print"/>
          <a:srcRect l="19444" t="20833" r="19445" b="20833"/>
          <a:stretch>
            <a:fillRect/>
          </a:stretch>
        </p:blipFill>
        <p:spPr bwMode="auto">
          <a:xfrm>
            <a:off x="1907704" y="2780928"/>
            <a:ext cx="2736304" cy="1656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3491880" y="1205378"/>
            <a:ext cx="1584176" cy="15121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907704" y="1196752"/>
            <a:ext cx="1584176" cy="7920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907704" y="1205378"/>
            <a:ext cx="1584176" cy="36004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907704" y="1971588"/>
            <a:ext cx="1584176" cy="3600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907704" y="2357506"/>
            <a:ext cx="1584176" cy="36004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907704" y="1582670"/>
            <a:ext cx="1584176" cy="3600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907704" y="980728"/>
            <a:ext cx="3168352" cy="216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>
            <a:stCxn id="17" idx="2"/>
            <a:endCxn id="17" idx="0"/>
          </p:cNvCxnSpPr>
          <p:nvPr/>
        </p:nvCxnSpPr>
        <p:spPr>
          <a:xfrm flipV="1">
            <a:off x="3491880" y="980728"/>
            <a:ext cx="0" cy="21602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이등변 삼각형 19"/>
          <p:cNvSpPr/>
          <p:nvPr/>
        </p:nvSpPr>
        <p:spPr>
          <a:xfrm rot="16200000">
            <a:off x="1403648" y="3573016"/>
            <a:ext cx="576064" cy="144016"/>
          </a:xfrm>
          <a:prstGeom prst="triangl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/>
          <p:nvPr/>
        </p:nvSpPr>
        <p:spPr>
          <a:xfrm rot="5400000">
            <a:off x="5004048" y="3573016"/>
            <a:ext cx="576064" cy="144016"/>
          </a:xfrm>
          <a:prstGeom prst="triangl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283968" y="4437112"/>
            <a:ext cx="792088" cy="288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376228" y="4399608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O K</a:t>
            </a:r>
            <a:endParaRPr lang="ko-KR" alt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2339752" y="1628800"/>
            <a:ext cx="924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V </a:t>
            </a:r>
            <a:r>
              <a:rPr lang="ko-KR" altLang="en-US" sz="1000" b="1" dirty="0" smtClean="0"/>
              <a:t>슬라이더</a:t>
            </a:r>
            <a:endParaRPr lang="ko-KR" altLang="en-US" sz="1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2339752" y="1268760"/>
            <a:ext cx="924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포 심</a:t>
            </a:r>
            <a:endParaRPr lang="ko-KR" altLang="en-US" sz="1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339752" y="2030651"/>
            <a:ext cx="924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컷 </a:t>
            </a:r>
            <a:r>
              <a:rPr lang="ko-KR" altLang="en-US" sz="1000" b="1" dirty="0" err="1" smtClean="0"/>
              <a:t>패스트</a:t>
            </a:r>
            <a:r>
              <a:rPr lang="ko-KR" altLang="en-US" sz="1000" b="1" dirty="0" smtClean="0"/>
              <a:t> 볼</a:t>
            </a:r>
            <a:endParaRPr lang="ko-KR" altLang="en-US" sz="10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2339752" y="2420888"/>
            <a:ext cx="924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커 </a:t>
            </a:r>
            <a:r>
              <a:rPr lang="ko-KR" altLang="en-US" sz="1000" b="1" dirty="0" err="1" smtClean="0"/>
              <a:t>브</a:t>
            </a:r>
            <a:endParaRPr lang="ko-KR" altLang="en-US" sz="1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2267744" y="980728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보유 변화구</a:t>
            </a:r>
            <a:endParaRPr lang="ko-KR" altLang="en-US" sz="10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3851920" y="980728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설         명</a:t>
            </a:r>
            <a:endParaRPr lang="ko-KR" altLang="en-US" sz="1000" b="1" dirty="0"/>
          </a:p>
        </p:txBody>
      </p:sp>
      <p:pic>
        <p:nvPicPr>
          <p:cNvPr id="31" name="Picture 3" descr="\\Mob-file\네오위즈모바일_장현국\제작본부\00.Project_김기완\01.진행중\캐주얼야구\그래픽 ui\시안\20120305_강정하\투수모드02.jpg"/>
          <p:cNvPicPr>
            <a:picLocks noChangeAspect="1" noChangeArrowheads="1"/>
          </p:cNvPicPr>
          <p:nvPr/>
        </p:nvPicPr>
        <p:blipFill>
          <a:blip r:embed="rId3" cstate="print"/>
          <a:srcRect l="23611" t="20833" r="69445" b="20833"/>
          <a:stretch>
            <a:fillRect/>
          </a:stretch>
        </p:blipFill>
        <p:spPr bwMode="auto">
          <a:xfrm>
            <a:off x="4644008" y="2780928"/>
            <a:ext cx="432048" cy="1656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2" name="직사각형 31"/>
          <p:cNvSpPr/>
          <p:nvPr/>
        </p:nvSpPr>
        <p:spPr>
          <a:xfrm>
            <a:off x="1907704" y="2780928"/>
            <a:ext cx="3168352" cy="21602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618130" y="3140968"/>
            <a:ext cx="432048" cy="1440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3347864" y="3140968"/>
            <a:ext cx="432048" cy="1440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3321612" y="3103464"/>
            <a:ext cx="576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/>
              <a:t>미선택</a:t>
            </a:r>
            <a:endParaRPr lang="ko-KR" altLang="en-US" sz="8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592252" y="3103464"/>
            <a:ext cx="5760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/>
              <a:t>미선택</a:t>
            </a:r>
            <a:endParaRPr lang="ko-KR" altLang="en-US" sz="800" b="1" dirty="0"/>
          </a:p>
        </p:txBody>
      </p:sp>
      <p:sp>
        <p:nvSpPr>
          <p:cNvPr id="43" name="이등변 삼각형 42"/>
          <p:cNvSpPr/>
          <p:nvPr/>
        </p:nvSpPr>
        <p:spPr>
          <a:xfrm>
            <a:off x="2411760" y="862590"/>
            <a:ext cx="648072" cy="144016"/>
          </a:xfrm>
          <a:prstGeom prst="triangl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149092" y="2780928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mtClean="0"/>
              <a:t>제스쳐</a:t>
            </a:r>
            <a:r>
              <a:rPr lang="en-US" altLang="ko-KR" sz="1000" b="1" dirty="0" smtClean="0"/>
              <a:t> </a:t>
            </a:r>
            <a:r>
              <a:rPr lang="ko-KR" altLang="en-US" sz="1000" b="1" dirty="0" smtClean="0"/>
              <a:t>선택</a:t>
            </a:r>
            <a:endParaRPr lang="ko-KR" altLang="en-US" sz="1000" b="1" dirty="0"/>
          </a:p>
        </p:txBody>
      </p:sp>
      <p:sp>
        <p:nvSpPr>
          <p:cNvPr id="46" name="직사각형 45"/>
          <p:cNvSpPr/>
          <p:nvPr/>
        </p:nvSpPr>
        <p:spPr>
          <a:xfrm>
            <a:off x="3195222" y="1239882"/>
            <a:ext cx="270780" cy="28803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3195222" y="1620174"/>
            <a:ext cx="270780" cy="2880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3195222" y="2006092"/>
            <a:ext cx="270780" cy="2880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3200848" y="2392010"/>
            <a:ext cx="270780" cy="28803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이등변 삼각형 43"/>
          <p:cNvSpPr/>
          <p:nvPr/>
        </p:nvSpPr>
        <p:spPr>
          <a:xfrm flipV="1">
            <a:off x="2411760" y="2683042"/>
            <a:ext cx="648072" cy="135632"/>
          </a:xfrm>
          <a:prstGeom prst="triangl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 rot="19483213">
            <a:off x="1907704" y="1268760"/>
            <a:ext cx="504056" cy="2154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>
                <a:solidFill>
                  <a:schemeClr val="bg1"/>
                </a:solidFill>
              </a:rPr>
              <a:t>장착중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 rot="19483213">
            <a:off x="1877504" y="2402652"/>
            <a:ext cx="504056" cy="2154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>
                <a:solidFill>
                  <a:schemeClr val="bg1"/>
                </a:solidFill>
              </a:rPr>
              <a:t>장착중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131840" y="1268760"/>
            <a:ext cx="4320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해제</a:t>
            </a:r>
            <a:endParaRPr lang="ko-KR" altLang="en-US" sz="8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3131840" y="2420888"/>
            <a:ext cx="4320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해제</a:t>
            </a:r>
            <a:endParaRPr lang="ko-KR" altLang="en-US" sz="8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3131840" y="1637426"/>
            <a:ext cx="4320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등록</a:t>
            </a:r>
            <a:endParaRPr lang="ko-KR" altLang="en-US" sz="8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3131840" y="2043596"/>
            <a:ext cx="4320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등록</a:t>
            </a:r>
            <a:endParaRPr lang="ko-KR" altLang="en-US" sz="800" b="1" dirty="0"/>
          </a:p>
        </p:txBody>
      </p:sp>
      <p:sp>
        <p:nvSpPr>
          <p:cNvPr id="57" name="직사각형 56"/>
          <p:cNvSpPr/>
          <p:nvPr/>
        </p:nvSpPr>
        <p:spPr>
          <a:xfrm>
            <a:off x="3661774" y="1312254"/>
            <a:ext cx="1224136" cy="2160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3877798" y="128901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V </a:t>
            </a:r>
            <a:r>
              <a:rPr lang="ko-KR" altLang="en-US" sz="1000" b="1" dirty="0" smtClean="0"/>
              <a:t>슬라이더</a:t>
            </a:r>
            <a:endParaRPr lang="ko-KR" altLang="en-US" sz="1000" b="1" dirty="0"/>
          </a:p>
        </p:txBody>
      </p:sp>
      <p:sp>
        <p:nvSpPr>
          <p:cNvPr id="61" name="타원 60"/>
          <p:cNvSpPr/>
          <p:nvPr/>
        </p:nvSpPr>
        <p:spPr>
          <a:xfrm>
            <a:off x="3599645" y="1261397"/>
            <a:ext cx="288032" cy="288032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3543636" y="1285780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LV2</a:t>
            </a:r>
            <a:endParaRPr lang="ko-KR" altLang="en-US" sz="1000" b="1" dirty="0"/>
          </a:p>
        </p:txBody>
      </p:sp>
      <p:sp>
        <p:nvSpPr>
          <p:cNvPr id="63" name="직사각형 62"/>
          <p:cNvSpPr/>
          <p:nvPr/>
        </p:nvSpPr>
        <p:spPr>
          <a:xfrm>
            <a:off x="3635896" y="1628800"/>
            <a:ext cx="1296144" cy="9361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3707904" y="1700808"/>
            <a:ext cx="11521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 smtClean="0"/>
              <a:t>제스쳐</a:t>
            </a:r>
            <a:r>
              <a:rPr lang="ko-KR" altLang="en-US" sz="1000" b="1" dirty="0" smtClean="0"/>
              <a:t> 이미지</a:t>
            </a:r>
            <a:endParaRPr lang="en-US" altLang="ko-KR" sz="1000" b="1" dirty="0" smtClean="0"/>
          </a:p>
          <a:p>
            <a:r>
              <a:rPr lang="ko-KR" altLang="en-US" sz="1000" b="1" dirty="0" smtClean="0"/>
              <a:t>        </a:t>
            </a:r>
            <a:endParaRPr lang="en-US" altLang="ko-KR" sz="1000" b="1" dirty="0" smtClean="0"/>
          </a:p>
          <a:p>
            <a:r>
              <a:rPr lang="ko-KR" altLang="en-US" sz="1000" b="1" dirty="0" smtClean="0"/>
              <a:t>설명</a:t>
            </a:r>
            <a:endParaRPr lang="en-US" altLang="ko-KR" sz="1000" b="1" dirty="0" smtClean="0"/>
          </a:p>
        </p:txBody>
      </p:sp>
      <p:sp>
        <p:nvSpPr>
          <p:cNvPr id="72" name="직사각형 71"/>
          <p:cNvSpPr/>
          <p:nvPr/>
        </p:nvSpPr>
        <p:spPr>
          <a:xfrm>
            <a:off x="1708932" y="764705"/>
            <a:ext cx="1800200" cy="201622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십각형 70"/>
          <p:cNvSpPr/>
          <p:nvPr/>
        </p:nvSpPr>
        <p:spPr>
          <a:xfrm>
            <a:off x="1547664" y="1124744"/>
            <a:ext cx="288032" cy="288032"/>
          </a:xfrm>
          <a:prstGeom prst="decagon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1547664" y="1124744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  <p:sp>
        <p:nvSpPr>
          <p:cNvPr id="73" name="직사각형 72"/>
          <p:cNvSpPr/>
          <p:nvPr/>
        </p:nvSpPr>
        <p:spPr>
          <a:xfrm>
            <a:off x="1547664" y="2801180"/>
            <a:ext cx="3888432" cy="187220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십각형 67"/>
          <p:cNvSpPr/>
          <p:nvPr/>
        </p:nvSpPr>
        <p:spPr>
          <a:xfrm>
            <a:off x="5292080" y="2780928"/>
            <a:ext cx="288032" cy="288032"/>
          </a:xfrm>
          <a:prstGeom prst="decagon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5292080" y="2780928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2</a:t>
            </a:r>
            <a:endParaRPr lang="ko-KR" altLang="en-US" sz="1200" b="1" dirty="0"/>
          </a:p>
        </p:txBody>
      </p:sp>
      <p:sp>
        <p:nvSpPr>
          <p:cNvPr id="74" name="직사각형 73"/>
          <p:cNvSpPr/>
          <p:nvPr/>
        </p:nvSpPr>
        <p:spPr>
          <a:xfrm>
            <a:off x="3610018" y="764705"/>
            <a:ext cx="1656184" cy="19442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십각형 65"/>
          <p:cNvSpPr/>
          <p:nvPr/>
        </p:nvSpPr>
        <p:spPr>
          <a:xfrm>
            <a:off x="5220072" y="753671"/>
            <a:ext cx="288032" cy="288032"/>
          </a:xfrm>
          <a:prstGeom prst="decagon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5220072" y="764704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3</a:t>
            </a:r>
            <a:endParaRPr lang="ko-KR" altLang="en-US" sz="1200" b="1" dirty="0"/>
          </a:p>
        </p:txBody>
      </p:sp>
      <p:sp>
        <p:nvSpPr>
          <p:cNvPr id="77" name="TextBox 76"/>
          <p:cNvSpPr txBox="1"/>
          <p:nvPr/>
        </p:nvSpPr>
        <p:spPr>
          <a:xfrm>
            <a:off x="6732240" y="3212976"/>
            <a:ext cx="24117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FF0000"/>
                </a:solidFill>
              </a:rPr>
              <a:t>2. 1</a:t>
            </a:r>
            <a:r>
              <a:rPr lang="ko-KR" altLang="en-US" sz="800" dirty="0" smtClean="0">
                <a:solidFill>
                  <a:srgbClr val="FF0000"/>
                </a:solidFill>
              </a:rPr>
              <a:t>번의 보유 변화구 등록버튼을 누르기 전까진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   비활성화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   버튼을 누르면 활성화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   </a:t>
            </a:r>
            <a:r>
              <a:rPr lang="ko-KR" altLang="en-US" sz="800" dirty="0" smtClean="0">
                <a:solidFill>
                  <a:srgbClr val="FF0000"/>
                </a:solidFill>
              </a:rPr>
              <a:t>화살표 또는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드레그로</a:t>
            </a:r>
            <a:r>
              <a:rPr lang="ko-KR" altLang="en-US" sz="800" dirty="0" smtClean="0">
                <a:solidFill>
                  <a:srgbClr val="FF0000"/>
                </a:solidFill>
              </a:rPr>
              <a:t>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제스쳐</a:t>
            </a:r>
            <a:r>
              <a:rPr lang="ko-KR" altLang="en-US" sz="800" dirty="0" smtClean="0">
                <a:solidFill>
                  <a:srgbClr val="FF0000"/>
                </a:solidFill>
              </a:rPr>
              <a:t> 선택 가능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    (</a:t>
            </a:r>
            <a:r>
              <a:rPr lang="ko-KR" altLang="en-US" sz="800" dirty="0" smtClean="0">
                <a:solidFill>
                  <a:srgbClr val="FF0000"/>
                </a:solidFill>
              </a:rPr>
              <a:t>빨간색 직사각형에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미선택</a:t>
            </a:r>
            <a:r>
              <a:rPr lang="ko-KR" altLang="en-US" sz="800" dirty="0" smtClean="0">
                <a:solidFill>
                  <a:srgbClr val="FF0000"/>
                </a:solidFill>
              </a:rPr>
              <a:t>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제스쳐가</a:t>
            </a:r>
            <a:r>
              <a:rPr lang="ko-KR" altLang="en-US" sz="800" dirty="0" smtClean="0">
                <a:solidFill>
                  <a:srgbClr val="FF0000"/>
                </a:solidFill>
              </a:rPr>
              <a:t> 들어가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     </a:t>
            </a:r>
            <a:r>
              <a:rPr lang="ko-KR" altLang="en-US" sz="800" dirty="0" smtClean="0">
                <a:solidFill>
                  <a:srgbClr val="FF0000"/>
                </a:solidFill>
              </a:rPr>
              <a:t>면 제스쳐 이미지 활성화 표시 요망</a:t>
            </a:r>
            <a:r>
              <a:rPr lang="en-US" altLang="ko-KR" sz="800" dirty="0" smtClean="0">
                <a:solidFill>
                  <a:srgbClr val="FF0000"/>
                </a:solidFill>
              </a:rPr>
              <a:t>)</a:t>
            </a: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   </a:t>
            </a:r>
            <a:r>
              <a:rPr lang="ko-KR" altLang="en-US" sz="800" dirty="0" smtClean="0">
                <a:solidFill>
                  <a:srgbClr val="FF0000"/>
                </a:solidFill>
              </a:rPr>
              <a:t>등록된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제스쳐는</a:t>
            </a:r>
            <a:r>
              <a:rPr lang="ko-KR" altLang="en-US" sz="800" dirty="0" smtClean="0">
                <a:solidFill>
                  <a:srgbClr val="FF0000"/>
                </a:solidFill>
              </a:rPr>
              <a:t>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제스쳐</a:t>
            </a:r>
            <a:r>
              <a:rPr lang="ko-KR" altLang="en-US" sz="800" dirty="0" smtClean="0">
                <a:solidFill>
                  <a:srgbClr val="FF0000"/>
                </a:solidFill>
              </a:rPr>
              <a:t> 이미지 위에 등록 변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   </a:t>
            </a:r>
            <a:r>
              <a:rPr lang="ko-KR" altLang="en-US" sz="800" dirty="0" smtClean="0">
                <a:solidFill>
                  <a:srgbClr val="FF0000"/>
                </a:solidFill>
              </a:rPr>
              <a:t>화구 이름 출력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  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미등록된</a:t>
            </a:r>
            <a:r>
              <a:rPr lang="ko-KR" altLang="en-US" sz="800" dirty="0" smtClean="0">
                <a:solidFill>
                  <a:srgbClr val="FF0000"/>
                </a:solidFill>
              </a:rPr>
              <a:t>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제스쳐는</a:t>
            </a:r>
            <a:r>
              <a:rPr lang="ko-KR" altLang="en-US" sz="800" dirty="0" smtClean="0">
                <a:solidFill>
                  <a:srgbClr val="FF0000"/>
                </a:solidFill>
              </a:rPr>
              <a:t>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미선택을</a:t>
            </a:r>
            <a:r>
              <a:rPr lang="ko-KR" altLang="en-US" sz="800" dirty="0" smtClean="0">
                <a:solidFill>
                  <a:srgbClr val="FF0000"/>
                </a:solidFill>
              </a:rPr>
              <a:t> 표시 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   (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미선택</a:t>
            </a:r>
            <a:r>
              <a:rPr lang="ko-KR" altLang="en-US" sz="800" dirty="0" smtClean="0">
                <a:solidFill>
                  <a:srgbClr val="FF0000"/>
                </a:solidFill>
              </a:rPr>
              <a:t>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제스쳐</a:t>
            </a:r>
            <a:r>
              <a:rPr lang="ko-KR" altLang="en-US" sz="800" dirty="0" smtClean="0">
                <a:solidFill>
                  <a:srgbClr val="FF0000"/>
                </a:solidFill>
              </a:rPr>
              <a:t> 선택 시에 </a:t>
            </a:r>
            <a:r>
              <a:rPr lang="en-US" altLang="ko-KR" sz="800" dirty="0" smtClean="0">
                <a:solidFill>
                  <a:srgbClr val="FF0000"/>
                </a:solidFill>
              </a:rPr>
              <a:t>OK</a:t>
            </a:r>
            <a:r>
              <a:rPr lang="ko-KR" altLang="en-US" sz="800" dirty="0" smtClean="0">
                <a:solidFill>
                  <a:srgbClr val="FF0000"/>
                </a:solidFill>
              </a:rPr>
              <a:t>버튼 활성화</a:t>
            </a:r>
            <a:r>
              <a:rPr lang="en-US" altLang="ko-KR" sz="800" dirty="0" smtClean="0">
                <a:solidFill>
                  <a:srgbClr val="FF0000"/>
                </a:solidFill>
              </a:rPr>
              <a:t>)</a:t>
            </a: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   OK</a:t>
            </a:r>
            <a:r>
              <a:rPr lang="ko-KR" altLang="en-US" sz="800" dirty="0" smtClean="0">
                <a:solidFill>
                  <a:srgbClr val="FF0000"/>
                </a:solidFill>
              </a:rPr>
              <a:t>버튼 누르면 </a:t>
            </a:r>
            <a:r>
              <a:rPr lang="en-US" altLang="ko-KR" sz="800" dirty="0" smtClean="0">
                <a:solidFill>
                  <a:srgbClr val="FF0000"/>
                </a:solidFill>
              </a:rPr>
              <a:t>POP UP </a:t>
            </a:r>
            <a:r>
              <a:rPr lang="ko-KR" altLang="en-US" sz="800" dirty="0" smtClean="0">
                <a:solidFill>
                  <a:srgbClr val="FF0000"/>
                </a:solidFill>
              </a:rPr>
              <a:t>출력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   (</a:t>
            </a:r>
            <a:r>
              <a:rPr lang="ko-KR" altLang="en-US" sz="800" dirty="0" smtClean="0">
                <a:solidFill>
                  <a:srgbClr val="FF0000"/>
                </a:solidFill>
              </a:rPr>
              <a:t>누르면 등록하시겠습니까</a:t>
            </a:r>
            <a:r>
              <a:rPr lang="en-US" altLang="ko-KR" sz="800" dirty="0" smtClean="0">
                <a:solidFill>
                  <a:srgbClr val="FF0000"/>
                </a:solidFill>
              </a:rPr>
              <a:t>?)</a:t>
            </a:r>
            <a:r>
              <a:rPr lang="ko-KR" altLang="en-US" sz="800" dirty="0" smtClean="0">
                <a:solidFill>
                  <a:srgbClr val="FF0000"/>
                </a:solidFill>
              </a:rPr>
              <a:t>  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  </a:t>
            </a: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    </a:t>
            </a:r>
            <a:r>
              <a:rPr lang="ko-KR" altLang="en-US" sz="800" dirty="0" smtClean="0">
                <a:solidFill>
                  <a:srgbClr val="FF0000"/>
                </a:solidFill>
              </a:rPr>
              <a:t> 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    </a:t>
            </a: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    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3203848" y="3040082"/>
            <a:ext cx="720080" cy="13681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6732240" y="620688"/>
            <a:ext cx="24117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FF0000"/>
                </a:solidFill>
              </a:rPr>
              <a:t>3. 1</a:t>
            </a:r>
            <a:r>
              <a:rPr lang="ko-KR" altLang="en-US" sz="800" dirty="0" smtClean="0">
                <a:solidFill>
                  <a:srgbClr val="FF0000"/>
                </a:solidFill>
              </a:rPr>
              <a:t>번에서 항목</a:t>
            </a:r>
            <a:r>
              <a:rPr lang="en-US" altLang="ko-KR" sz="800" dirty="0" smtClean="0">
                <a:solidFill>
                  <a:srgbClr val="FF0000"/>
                </a:solidFill>
              </a:rPr>
              <a:t>(</a:t>
            </a:r>
            <a:r>
              <a:rPr lang="ko-KR" altLang="en-US" sz="800" dirty="0" smtClean="0">
                <a:solidFill>
                  <a:srgbClr val="FF0000"/>
                </a:solidFill>
              </a:rPr>
              <a:t>등록 변화구 미등록 변화구 모두</a:t>
            </a:r>
            <a:r>
              <a:rPr lang="en-US" altLang="ko-KR" sz="8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  </a:t>
            </a:r>
            <a:r>
              <a:rPr lang="ko-KR" altLang="en-US" sz="800" dirty="0" smtClean="0">
                <a:solidFill>
                  <a:srgbClr val="FF0000"/>
                </a:solidFill>
              </a:rPr>
              <a:t> 선택 시 해당 변화구의 레벨 출력</a:t>
            </a:r>
            <a:r>
              <a:rPr lang="en-US" altLang="ko-KR" sz="800" dirty="0" smtClean="0">
                <a:solidFill>
                  <a:srgbClr val="FF0000"/>
                </a:solidFill>
              </a:rPr>
              <a:t>  </a:t>
            </a: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  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제스쳐이미지</a:t>
            </a:r>
            <a:r>
              <a:rPr lang="en-US" altLang="ko-KR" sz="800" dirty="0" smtClean="0">
                <a:solidFill>
                  <a:srgbClr val="FF0000"/>
                </a:solidFill>
              </a:rPr>
              <a:t>(</a:t>
            </a:r>
            <a:r>
              <a:rPr lang="ko-KR" altLang="en-US" sz="800" dirty="0" smtClean="0">
                <a:solidFill>
                  <a:srgbClr val="FF0000"/>
                </a:solidFill>
              </a:rPr>
              <a:t>등록 완료된 변화구만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미등록 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   </a:t>
            </a:r>
            <a:r>
              <a:rPr lang="ko-KR" altLang="en-US" sz="800" dirty="0" smtClean="0">
                <a:solidFill>
                  <a:srgbClr val="FF0000"/>
                </a:solidFill>
              </a:rPr>
              <a:t>변화구는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제스쳐</a:t>
            </a:r>
            <a:r>
              <a:rPr lang="ko-KR" altLang="en-US" sz="800" dirty="0" smtClean="0">
                <a:solidFill>
                  <a:srgbClr val="FF0000"/>
                </a:solidFill>
              </a:rPr>
              <a:t> 미등록 이미지 출력</a:t>
            </a:r>
            <a:r>
              <a:rPr lang="en-US" altLang="ko-KR" sz="8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   </a:t>
            </a:r>
            <a:r>
              <a:rPr lang="ko-KR" altLang="en-US" sz="800" dirty="0" smtClean="0">
                <a:solidFill>
                  <a:srgbClr val="FF0000"/>
                </a:solidFill>
              </a:rPr>
              <a:t>설명 출력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    </a:t>
            </a:r>
            <a:r>
              <a:rPr lang="ko-KR" altLang="en-US" sz="800" dirty="0" smtClean="0">
                <a:solidFill>
                  <a:srgbClr val="FF0000"/>
                </a:solidFill>
              </a:rPr>
              <a:t> 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    </a:t>
            </a: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    </a:t>
            </a:r>
          </a:p>
        </p:txBody>
      </p:sp>
      <p:cxnSp>
        <p:nvCxnSpPr>
          <p:cNvPr id="80" name="직선 화살표 연결선 79"/>
          <p:cNvCxnSpPr>
            <a:stCxn id="74" idx="3"/>
            <a:endCxn id="79" idx="1"/>
          </p:cNvCxnSpPr>
          <p:nvPr/>
        </p:nvCxnSpPr>
        <p:spPr>
          <a:xfrm flipV="1">
            <a:off x="5266202" y="1282408"/>
            <a:ext cx="1466038" cy="454405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3" idx="3"/>
            <a:endCxn id="77" idx="1"/>
          </p:cNvCxnSpPr>
          <p:nvPr/>
        </p:nvCxnSpPr>
        <p:spPr>
          <a:xfrm>
            <a:off x="5436096" y="3737284"/>
            <a:ext cx="1296144" cy="814520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2" idx="1"/>
            <a:endCxn id="76" idx="0"/>
          </p:cNvCxnSpPr>
          <p:nvPr/>
        </p:nvCxnSpPr>
        <p:spPr>
          <a:xfrm>
            <a:off x="1708932" y="1772817"/>
            <a:ext cx="954856" cy="3312367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971600" y="5085184"/>
            <a:ext cx="33843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FF0000"/>
                </a:solidFill>
              </a:rPr>
              <a:t>1.</a:t>
            </a:r>
            <a:r>
              <a:rPr lang="ko-KR" altLang="en-US" sz="800" dirty="0" smtClean="0">
                <a:solidFill>
                  <a:srgbClr val="FF0000"/>
                </a:solidFill>
              </a:rPr>
              <a:t>변화구 보유 변화구 출력 요망 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   (</a:t>
            </a:r>
            <a:r>
              <a:rPr lang="ko-KR" altLang="en-US" sz="800" dirty="0" smtClean="0">
                <a:solidFill>
                  <a:srgbClr val="FF0000"/>
                </a:solidFill>
              </a:rPr>
              <a:t>보유 변화구 수만큼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제스쳐</a:t>
            </a:r>
            <a:r>
              <a:rPr lang="ko-KR" altLang="en-US" sz="800" dirty="0" smtClean="0">
                <a:solidFill>
                  <a:srgbClr val="FF0000"/>
                </a:solidFill>
              </a:rPr>
              <a:t> 출력</a:t>
            </a:r>
            <a:r>
              <a:rPr lang="en-US" altLang="ko-KR" sz="800" dirty="0" smtClean="0">
                <a:solidFill>
                  <a:srgbClr val="FF0000"/>
                </a:solidFill>
              </a:rPr>
              <a:t>)</a:t>
            </a: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  현재 장착중인 변화구는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장착중이라고</a:t>
            </a:r>
            <a:r>
              <a:rPr lang="ko-KR" altLang="en-US" sz="800" dirty="0" smtClean="0">
                <a:solidFill>
                  <a:srgbClr val="FF0000"/>
                </a:solidFill>
              </a:rPr>
              <a:t> 출력하고 해제버튼 출력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  (</a:t>
            </a:r>
            <a:r>
              <a:rPr lang="ko-KR" altLang="en-US" sz="800" dirty="0" smtClean="0">
                <a:solidFill>
                  <a:srgbClr val="FF0000"/>
                </a:solidFill>
              </a:rPr>
              <a:t>해제 누르면 </a:t>
            </a:r>
            <a:r>
              <a:rPr lang="en-US" altLang="ko-KR" sz="800" dirty="0" smtClean="0">
                <a:solidFill>
                  <a:srgbClr val="FF0000"/>
                </a:solidFill>
              </a:rPr>
              <a:t>000</a:t>
            </a:r>
            <a:r>
              <a:rPr lang="ko-KR" altLang="en-US" sz="800" dirty="0" smtClean="0">
                <a:solidFill>
                  <a:srgbClr val="FF0000"/>
                </a:solidFill>
              </a:rPr>
              <a:t>을 해제 하시겠습니까</a:t>
            </a:r>
            <a:r>
              <a:rPr lang="en-US" altLang="ko-KR" sz="800" dirty="0" smtClean="0">
                <a:solidFill>
                  <a:srgbClr val="FF0000"/>
                </a:solidFill>
              </a:rPr>
              <a:t>? </a:t>
            </a:r>
            <a:r>
              <a:rPr lang="ko-KR" altLang="en-US" sz="800" dirty="0" smtClean="0">
                <a:solidFill>
                  <a:srgbClr val="FF0000"/>
                </a:solidFill>
              </a:rPr>
              <a:t>출력</a:t>
            </a:r>
            <a:r>
              <a:rPr lang="en-US" altLang="ko-KR" sz="800" dirty="0" smtClean="0">
                <a:solidFill>
                  <a:srgbClr val="FF0000"/>
                </a:solidFill>
              </a:rPr>
              <a:t>)</a:t>
            </a: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  현재 장착 중이지 않은 변화구는 등록 버튼 출력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  (</a:t>
            </a:r>
            <a:r>
              <a:rPr lang="ko-KR" altLang="en-US" sz="800" dirty="0" smtClean="0">
                <a:solidFill>
                  <a:srgbClr val="FF0000"/>
                </a:solidFill>
              </a:rPr>
              <a:t>등록 버튼 누르면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제스쳐</a:t>
            </a:r>
            <a:r>
              <a:rPr lang="ko-KR" altLang="en-US" sz="800" dirty="0" smtClean="0">
                <a:solidFill>
                  <a:srgbClr val="FF0000"/>
                </a:solidFill>
              </a:rPr>
              <a:t> 선택 활성화</a:t>
            </a:r>
            <a:r>
              <a:rPr lang="en-US" altLang="ko-KR" sz="800" dirty="0" smtClean="0">
                <a:solidFill>
                  <a:srgbClr val="FF0000"/>
                </a:solidFill>
              </a:rPr>
              <a:t>)</a:t>
            </a: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  화살표 또는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드레그로</a:t>
            </a:r>
            <a:r>
              <a:rPr lang="ko-KR" altLang="en-US" sz="800" dirty="0" smtClean="0">
                <a:solidFill>
                  <a:srgbClr val="FF0000"/>
                </a:solidFill>
              </a:rPr>
              <a:t> 변화구 보기 가능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en-US" altLang="ko-KR" sz="8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16632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1. MATCH UI </a:t>
            </a:r>
            <a:r>
              <a:rPr lang="ko-KR" altLang="en-US" b="1" dirty="0" smtClean="0"/>
              <a:t>정리</a:t>
            </a:r>
            <a:endParaRPr lang="ko-KR" altLang="en-US" b="1" dirty="0"/>
          </a:p>
        </p:txBody>
      </p:sp>
      <p:pic>
        <p:nvPicPr>
          <p:cNvPr id="1026" name="Picture 2" descr="C:\Users\aura9369\Desktop\20120313_장은진\03_Play_01_match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548680"/>
            <a:ext cx="4247456" cy="2831637"/>
          </a:xfrm>
          <a:prstGeom prst="rect">
            <a:avLst/>
          </a:prstGeom>
          <a:noFill/>
        </p:spPr>
      </p:pic>
      <p:pic>
        <p:nvPicPr>
          <p:cNvPr id="1027" name="Picture 3" descr="C:\Users\aura9369\Desktop\20120313_장은진\03_Play_01_match_02_read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3717032"/>
            <a:ext cx="4230663" cy="2820442"/>
          </a:xfrm>
          <a:prstGeom prst="rect">
            <a:avLst/>
          </a:prstGeom>
          <a:noFill/>
        </p:spPr>
      </p:pic>
      <p:sp>
        <p:nvSpPr>
          <p:cNvPr id="7" name="오른쪽 화살표 6"/>
          <p:cNvSpPr/>
          <p:nvPr/>
        </p:nvSpPr>
        <p:spPr>
          <a:xfrm rot="2562202">
            <a:off x="4415466" y="3416482"/>
            <a:ext cx="288032" cy="288032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788024" y="260648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FF0000"/>
                </a:solidFill>
              </a:rPr>
              <a:t>STAND BY</a:t>
            </a:r>
            <a:r>
              <a:rPr lang="ko-KR" altLang="en-US" sz="800" dirty="0" smtClean="0">
                <a:solidFill>
                  <a:srgbClr val="FF0000"/>
                </a:solidFill>
              </a:rPr>
              <a:t> 삭제</a:t>
            </a:r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</a:p>
          <a:p>
            <a:r>
              <a:rPr lang="en-US" altLang="ko-KR" sz="800" dirty="0" smtClean="0"/>
              <a:t>READY </a:t>
            </a:r>
            <a:r>
              <a:rPr lang="ko-KR" altLang="en-US" sz="800" dirty="0" smtClean="0"/>
              <a:t>누르면 아래 </a:t>
            </a:r>
            <a:r>
              <a:rPr lang="en-US" altLang="ko-KR" sz="800" dirty="0" smtClean="0"/>
              <a:t>READY</a:t>
            </a:r>
            <a:r>
              <a:rPr lang="ko-KR" altLang="en-US" sz="800" dirty="0" smtClean="0"/>
              <a:t>이미지로 출력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dirty="0"/>
          </a:p>
        </p:txBody>
      </p:sp>
      <p:sp>
        <p:nvSpPr>
          <p:cNvPr id="9" name="직사각형 8"/>
          <p:cNvSpPr/>
          <p:nvPr/>
        </p:nvSpPr>
        <p:spPr>
          <a:xfrm>
            <a:off x="179512" y="1196752"/>
            <a:ext cx="792088" cy="720080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607321" y="1187227"/>
            <a:ext cx="792088" cy="720080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endCxn id="8" idx="1"/>
          </p:cNvCxnSpPr>
          <p:nvPr/>
        </p:nvCxnSpPr>
        <p:spPr>
          <a:xfrm flipV="1">
            <a:off x="683568" y="429925"/>
            <a:ext cx="4104456" cy="550806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endCxn id="9" idx="0"/>
          </p:cNvCxnSpPr>
          <p:nvPr/>
        </p:nvCxnSpPr>
        <p:spPr>
          <a:xfrm flipH="1">
            <a:off x="575556" y="980728"/>
            <a:ext cx="108012" cy="216024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endCxn id="10" idx="0"/>
          </p:cNvCxnSpPr>
          <p:nvPr/>
        </p:nvCxnSpPr>
        <p:spPr>
          <a:xfrm>
            <a:off x="3851920" y="548680"/>
            <a:ext cx="151445" cy="638547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4427984" y="1268760"/>
            <a:ext cx="360040" cy="864098"/>
          </a:xfrm>
          <a:prstGeom prst="straightConnector1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788024" y="764704"/>
            <a:ext cx="3960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R= </a:t>
            </a:r>
            <a:r>
              <a:rPr lang="ko-KR" altLang="en-US" sz="800" dirty="0" smtClean="0"/>
              <a:t>현재</a:t>
            </a:r>
            <a:r>
              <a:rPr lang="en-US" altLang="ko-KR" sz="800" dirty="0" smtClean="0"/>
              <a:t> </a:t>
            </a:r>
            <a:r>
              <a:rPr lang="ko-KR" altLang="en-US" sz="800" dirty="0" smtClean="0"/>
              <a:t>진행중인 캐릭터의</a:t>
            </a:r>
            <a:r>
              <a:rPr lang="en-US" altLang="ko-KR" sz="800" dirty="0" smtClean="0"/>
              <a:t> </a:t>
            </a:r>
            <a:r>
              <a:rPr lang="ko-KR" altLang="en-US" sz="800" dirty="0" smtClean="0"/>
              <a:t>시즌랭킹</a:t>
            </a:r>
            <a:endParaRPr lang="en-US" altLang="ko-KR" sz="800" dirty="0" smtClean="0"/>
          </a:p>
          <a:p>
            <a:r>
              <a:rPr lang="en-US" altLang="ko-KR" sz="800" dirty="0" smtClean="0"/>
              <a:t>W/L= </a:t>
            </a:r>
            <a:r>
              <a:rPr lang="ko-KR" altLang="en-US" sz="800" dirty="0" smtClean="0"/>
              <a:t>캐릭터의 시즌 승</a:t>
            </a:r>
            <a:r>
              <a:rPr lang="en-US" altLang="ko-KR" sz="800" dirty="0" smtClean="0"/>
              <a:t>/</a:t>
            </a:r>
            <a:r>
              <a:rPr lang="ko-KR" altLang="en-US" sz="800" dirty="0" smtClean="0"/>
              <a:t>패 승률</a:t>
            </a:r>
            <a:endParaRPr lang="en-US" altLang="ko-KR" sz="800" dirty="0" smtClean="0"/>
          </a:p>
          <a:p>
            <a:r>
              <a:rPr lang="en-US" altLang="ko-KR" sz="800" dirty="0" smtClean="0"/>
              <a:t>BA= </a:t>
            </a:r>
            <a:r>
              <a:rPr lang="ko-KR" altLang="en-US" sz="800" dirty="0" smtClean="0"/>
              <a:t>캐릭터의 타율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투수는 피안타율</a:t>
            </a:r>
            <a:r>
              <a:rPr lang="en-US" altLang="ko-KR" sz="800" dirty="0" smtClean="0"/>
              <a:t>)</a:t>
            </a:r>
          </a:p>
          <a:p>
            <a:r>
              <a:rPr lang="en-US" altLang="ko-KR" sz="800" dirty="0" smtClean="0"/>
              <a:t>HR= </a:t>
            </a:r>
            <a:r>
              <a:rPr lang="ko-KR" altLang="en-US" sz="800" dirty="0" smtClean="0"/>
              <a:t>캐릭터의 </a:t>
            </a:r>
            <a:r>
              <a:rPr lang="ko-KR" altLang="en-US" sz="800" dirty="0" err="1" smtClean="0"/>
              <a:t>홈런수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타자 전용</a:t>
            </a:r>
            <a:r>
              <a:rPr lang="en-US" altLang="ko-KR" sz="800" dirty="0" smtClean="0"/>
              <a:t>) </a:t>
            </a:r>
            <a:r>
              <a:rPr lang="ko-KR" altLang="en-US" sz="800" dirty="0" smtClean="0"/>
              <a:t>캐릭터 투수일 시에 </a:t>
            </a:r>
            <a:r>
              <a:rPr lang="en-US" altLang="ko-KR" sz="800" dirty="0" smtClean="0"/>
              <a:t>SO(</a:t>
            </a:r>
            <a:r>
              <a:rPr lang="ko-KR" altLang="en-US" sz="800" dirty="0" err="1" smtClean="0"/>
              <a:t>탈삼진수</a:t>
            </a:r>
            <a:r>
              <a:rPr lang="en-US" altLang="ko-KR" sz="800" dirty="0" smtClean="0"/>
              <a:t>)</a:t>
            </a:r>
            <a:r>
              <a:rPr lang="ko-KR" altLang="en-US" sz="800" dirty="0" smtClean="0"/>
              <a:t>로 표시</a:t>
            </a:r>
            <a:endParaRPr lang="en-US" altLang="ko-KR" sz="800" dirty="0" smtClean="0"/>
          </a:p>
          <a:p>
            <a:endParaRPr lang="en-US" altLang="ko-KR" sz="800" dirty="0" smtClean="0"/>
          </a:p>
          <a:p>
            <a:r>
              <a:rPr lang="ko-KR" altLang="en-US" sz="800" dirty="0" smtClean="0"/>
              <a:t>화살표 </a:t>
            </a:r>
            <a:r>
              <a:rPr lang="en-US" altLang="ko-KR" sz="800" dirty="0" smtClean="0"/>
              <a:t>TAP</a:t>
            </a:r>
            <a:r>
              <a:rPr lang="ko-KR" altLang="en-US" sz="800" dirty="0" smtClean="0"/>
              <a:t>하면 선수 정보</a:t>
            </a:r>
            <a:r>
              <a:rPr lang="en-US" altLang="ko-KR" sz="800" dirty="0" smtClean="0"/>
              <a:t>2 </a:t>
            </a:r>
            <a:r>
              <a:rPr lang="ko-KR" altLang="en-US" sz="800" dirty="0" smtClean="0"/>
              <a:t>노출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텍스트 좌에서 우로 밀리며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화살표 반대 방향으로 바뀜</a:t>
            </a:r>
            <a:r>
              <a:rPr lang="en-US" altLang="ko-KR" sz="800" dirty="0" smtClean="0">
                <a:sym typeface="Wingdings" pitchFamily="2" charset="2"/>
              </a:rPr>
              <a:t> </a:t>
            </a:r>
            <a:r>
              <a:rPr lang="ko-KR" altLang="en-US" sz="800" dirty="0" smtClean="0">
                <a:solidFill>
                  <a:srgbClr val="FF0000"/>
                </a:solidFill>
                <a:sym typeface="Wingdings" pitchFamily="2" charset="2"/>
              </a:rPr>
              <a:t>화살표 추가 요망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/>
          </a:p>
          <a:p>
            <a:r>
              <a:rPr lang="ko-KR" altLang="en-US" sz="800" dirty="0" smtClean="0"/>
              <a:t>선수정보 </a:t>
            </a:r>
            <a:r>
              <a:rPr lang="en-US" altLang="ko-KR" sz="800" dirty="0" smtClean="0"/>
              <a:t>2 </a:t>
            </a:r>
            <a:r>
              <a:rPr lang="ko-KR" altLang="en-US" sz="800" dirty="0" smtClean="0"/>
              <a:t>내용</a:t>
            </a:r>
            <a:endParaRPr lang="en-US" altLang="ko-KR" sz="800" dirty="0" smtClean="0"/>
          </a:p>
          <a:p>
            <a:r>
              <a:rPr lang="ko-KR" altLang="en-US" sz="800" dirty="0" smtClean="0"/>
              <a:t>타자 </a:t>
            </a:r>
            <a:r>
              <a:rPr lang="en-US" altLang="ko-KR" sz="800" dirty="0" smtClean="0"/>
              <a:t>: 1</a:t>
            </a:r>
            <a:r>
              <a:rPr lang="ko-KR" altLang="en-US" sz="800" dirty="0" err="1" smtClean="0"/>
              <a:t>루타</a:t>
            </a:r>
            <a:r>
              <a:rPr lang="en-US" altLang="ko-KR" sz="800" dirty="0" smtClean="0"/>
              <a:t>(HITS), 2</a:t>
            </a:r>
            <a:r>
              <a:rPr lang="ko-KR" altLang="en-US" sz="800" dirty="0" err="1" smtClean="0"/>
              <a:t>루타</a:t>
            </a:r>
            <a:r>
              <a:rPr lang="en-US" altLang="ko-KR" sz="800" dirty="0" smtClean="0"/>
              <a:t>(DOUBLES), 3</a:t>
            </a:r>
            <a:r>
              <a:rPr lang="ko-KR" altLang="en-US" sz="800" dirty="0" err="1" smtClean="0"/>
              <a:t>루타</a:t>
            </a:r>
            <a:r>
              <a:rPr lang="en-US" altLang="ko-KR" sz="800" dirty="0" smtClean="0"/>
              <a:t>(TRIPLES), </a:t>
            </a:r>
            <a:r>
              <a:rPr lang="ko-KR" altLang="en-US" sz="800" dirty="0" smtClean="0"/>
              <a:t>삼진</a:t>
            </a:r>
            <a:r>
              <a:rPr lang="en-US" altLang="ko-KR" sz="800" dirty="0" smtClean="0"/>
              <a:t>(STRIKEOUTS), </a:t>
            </a:r>
            <a:r>
              <a:rPr lang="ko-KR" altLang="en-US" sz="800" dirty="0" smtClean="0"/>
              <a:t>파울</a:t>
            </a:r>
            <a:r>
              <a:rPr lang="en-US" altLang="ko-KR" sz="800" dirty="0" smtClean="0"/>
              <a:t>(FOUL)</a:t>
            </a:r>
          </a:p>
          <a:p>
            <a:r>
              <a:rPr lang="ko-KR" altLang="en-US" sz="800" dirty="0" smtClean="0"/>
              <a:t>투수 </a:t>
            </a:r>
            <a:r>
              <a:rPr lang="en-US" altLang="ko-KR" sz="800" dirty="0" smtClean="0"/>
              <a:t>: </a:t>
            </a:r>
            <a:r>
              <a:rPr lang="ko-KR" altLang="en-US" sz="800" dirty="0" smtClean="0"/>
              <a:t>파울</a:t>
            </a:r>
            <a:r>
              <a:rPr lang="en-US" altLang="ko-KR" sz="800" dirty="0" smtClean="0"/>
              <a:t>(FOUL), </a:t>
            </a:r>
            <a:r>
              <a:rPr lang="ko-KR" altLang="en-US" sz="800" dirty="0" err="1" smtClean="0"/>
              <a:t>피홈런</a:t>
            </a:r>
            <a:r>
              <a:rPr lang="en-US" altLang="ko-KR" sz="800" dirty="0" smtClean="0"/>
              <a:t>(OPPOSITE HOME RUN), </a:t>
            </a:r>
            <a:r>
              <a:rPr lang="ko-KR" altLang="en-US" sz="800" dirty="0" smtClean="0"/>
              <a:t>최고구속</a:t>
            </a:r>
            <a:r>
              <a:rPr lang="en-US" altLang="ko-KR" sz="800" dirty="0" smtClean="0"/>
              <a:t>(BEST BALL SPEED)</a:t>
            </a:r>
            <a:r>
              <a:rPr lang="ko-KR" altLang="en-US" sz="800" dirty="0" smtClean="0"/>
              <a:t> </a:t>
            </a:r>
            <a:endParaRPr lang="en-US" altLang="ko-KR" sz="800" dirty="0" smtClean="0"/>
          </a:p>
          <a:p>
            <a:endParaRPr lang="ko-KR" altLang="en-US" sz="800" dirty="0"/>
          </a:p>
        </p:txBody>
      </p:sp>
      <p:sp>
        <p:nvSpPr>
          <p:cNvPr id="27" name="직사각형 26"/>
          <p:cNvSpPr/>
          <p:nvPr/>
        </p:nvSpPr>
        <p:spPr>
          <a:xfrm>
            <a:off x="8532440" y="4581128"/>
            <a:ext cx="360040" cy="41849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491880" y="1977954"/>
            <a:ext cx="936104" cy="504056"/>
          </a:xfrm>
          <a:prstGeom prst="rect">
            <a:avLst/>
          </a:prstGeom>
          <a:noFill/>
          <a:ln w="571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/>
          <p:cNvSpPr/>
          <p:nvPr/>
        </p:nvSpPr>
        <p:spPr>
          <a:xfrm rot="5400000">
            <a:off x="887257" y="2188735"/>
            <a:ext cx="297222" cy="106764"/>
          </a:xfrm>
          <a:prstGeom prst="triangl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이등변 삼각형 29"/>
          <p:cNvSpPr/>
          <p:nvPr/>
        </p:nvSpPr>
        <p:spPr>
          <a:xfrm rot="5400000">
            <a:off x="4199627" y="2188736"/>
            <a:ext cx="297220" cy="106764"/>
          </a:xfrm>
          <a:prstGeom prst="triangl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2411760" y="2708920"/>
            <a:ext cx="1728192" cy="360040"/>
          </a:xfrm>
          <a:prstGeom prst="rect">
            <a:avLst/>
          </a:prstGeom>
          <a:noFill/>
          <a:ln w="571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16200000">
            <a:off x="601628" y="2862868"/>
            <a:ext cx="144016" cy="124152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이등변 삼각형 34"/>
          <p:cNvSpPr/>
          <p:nvPr/>
        </p:nvSpPr>
        <p:spPr>
          <a:xfrm rot="5400000">
            <a:off x="2041788" y="2862868"/>
            <a:ext cx="144016" cy="124152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/>
          <p:cNvCxnSpPr>
            <a:stCxn id="33" idx="3"/>
          </p:cNvCxnSpPr>
          <p:nvPr/>
        </p:nvCxnSpPr>
        <p:spPr>
          <a:xfrm flipV="1">
            <a:off x="4139952" y="2492896"/>
            <a:ext cx="648072" cy="396044"/>
          </a:xfrm>
          <a:prstGeom prst="straightConnector1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798910" y="2348880"/>
            <a:ext cx="3949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선택 캐릭터의 레벨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팀이름</a:t>
            </a:r>
            <a:r>
              <a:rPr lang="en-US" altLang="ko-KR" sz="800" dirty="0" smtClean="0">
                <a:solidFill>
                  <a:srgbClr val="FF0000"/>
                </a:solidFill>
              </a:rPr>
              <a:t>(</a:t>
            </a:r>
            <a:r>
              <a:rPr lang="ko-KR" altLang="en-US" sz="800" dirty="0" smtClean="0">
                <a:solidFill>
                  <a:srgbClr val="FF0000"/>
                </a:solidFill>
              </a:rPr>
              <a:t>위 또는 아래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한줄</a:t>
            </a:r>
            <a:r>
              <a:rPr lang="ko-KR" altLang="en-US" sz="800" dirty="0" smtClean="0">
                <a:solidFill>
                  <a:srgbClr val="FF0000"/>
                </a:solidFill>
              </a:rPr>
              <a:t> 추가 요망</a:t>
            </a:r>
            <a:r>
              <a:rPr lang="en-US" altLang="ko-KR" sz="800" dirty="0" smtClean="0">
                <a:solidFill>
                  <a:srgbClr val="FF0000"/>
                </a:solidFill>
              </a:rPr>
              <a:t>), </a:t>
            </a:r>
            <a:r>
              <a:rPr lang="ko-KR" altLang="en-US" sz="800" dirty="0" smtClean="0">
                <a:solidFill>
                  <a:srgbClr val="FF0000"/>
                </a:solidFill>
              </a:rPr>
              <a:t>선수이름</a:t>
            </a:r>
            <a:r>
              <a:rPr lang="en-US" altLang="ko-KR" sz="800" dirty="0" smtClean="0"/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팀의 총 승</a:t>
            </a:r>
            <a:r>
              <a:rPr lang="en-US" altLang="ko-KR" sz="800" dirty="0" smtClean="0">
                <a:solidFill>
                  <a:srgbClr val="FF0000"/>
                </a:solidFill>
              </a:rPr>
              <a:t>/</a:t>
            </a:r>
            <a:r>
              <a:rPr lang="ko-KR" altLang="en-US" sz="800" dirty="0" smtClean="0">
                <a:solidFill>
                  <a:srgbClr val="FF0000"/>
                </a:solidFill>
              </a:rPr>
              <a:t>패</a:t>
            </a:r>
            <a:r>
              <a:rPr lang="en-US" altLang="ko-KR" sz="800" dirty="0" smtClean="0">
                <a:solidFill>
                  <a:srgbClr val="FF0000"/>
                </a:solidFill>
              </a:rPr>
              <a:t> </a:t>
            </a:r>
            <a:r>
              <a:rPr lang="ko-KR" altLang="en-US" sz="800" dirty="0" smtClean="0">
                <a:solidFill>
                  <a:srgbClr val="FF0000"/>
                </a:solidFill>
              </a:rPr>
              <a:t>출력 요망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/>
              <a:t>화살표 </a:t>
            </a:r>
            <a:r>
              <a:rPr lang="en-US" altLang="ko-KR" sz="800" dirty="0" smtClean="0"/>
              <a:t>TAP</a:t>
            </a:r>
            <a:r>
              <a:rPr lang="ko-KR" altLang="en-US" sz="800" dirty="0" smtClean="0"/>
              <a:t>하여 상대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자신의 출선 선수 정보 및 외양 확인 가능 </a:t>
            </a:r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r>
              <a:rPr lang="ko-KR" altLang="en-US" sz="800" dirty="0" smtClean="0"/>
              <a:t> </a:t>
            </a:r>
            <a:endParaRPr lang="en-US" altLang="ko-KR" sz="800" dirty="0" smtClean="0"/>
          </a:p>
          <a:p>
            <a:endParaRPr lang="ko-KR" altLang="en-US" sz="800" dirty="0"/>
          </a:p>
        </p:txBody>
      </p:sp>
      <p:sp>
        <p:nvSpPr>
          <p:cNvPr id="44" name="TextBox 43"/>
          <p:cNvSpPr txBox="1"/>
          <p:nvPr/>
        </p:nvSpPr>
        <p:spPr>
          <a:xfrm>
            <a:off x="827584" y="4005644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800" dirty="0" smtClean="0">
                <a:solidFill>
                  <a:srgbClr val="FF0000"/>
                </a:solidFill>
              </a:rPr>
              <a:t>1. </a:t>
            </a:r>
            <a:r>
              <a:rPr lang="ko-KR" altLang="en-US" sz="800" dirty="0" smtClean="0">
                <a:solidFill>
                  <a:srgbClr val="FF0000"/>
                </a:solidFill>
              </a:rPr>
              <a:t>플레이어 모두 </a:t>
            </a:r>
            <a:r>
              <a:rPr lang="en-US" altLang="ko-KR" sz="800" dirty="0" smtClean="0">
                <a:solidFill>
                  <a:srgbClr val="FF0000"/>
                </a:solidFill>
              </a:rPr>
              <a:t>READY</a:t>
            </a:r>
            <a:r>
              <a:rPr lang="ko-KR" altLang="en-US" sz="800" dirty="0" smtClean="0">
                <a:solidFill>
                  <a:srgbClr val="FF0000"/>
                </a:solidFill>
              </a:rPr>
              <a:t>하면 기존 화면의 </a:t>
            </a:r>
            <a:r>
              <a:rPr lang="en-US" altLang="ko-KR" sz="800" dirty="0" smtClean="0">
                <a:solidFill>
                  <a:srgbClr val="FF0000"/>
                </a:solidFill>
              </a:rPr>
              <a:t>READY </a:t>
            </a:r>
            <a:r>
              <a:rPr lang="ko-KR" altLang="en-US" sz="800" dirty="0" smtClean="0">
                <a:solidFill>
                  <a:srgbClr val="FF0000"/>
                </a:solidFill>
              </a:rPr>
              <a:t>좌측과 우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pPr marL="228600" indent="-228600"/>
            <a:r>
              <a:rPr lang="ko-KR" altLang="en-US" sz="800" dirty="0" smtClean="0">
                <a:solidFill>
                  <a:srgbClr val="FF0000"/>
                </a:solidFill>
              </a:rPr>
              <a:t>측으로 동시에 빠짐</a:t>
            </a:r>
            <a:r>
              <a:rPr lang="en-US" altLang="ko-KR" sz="800" dirty="0" smtClean="0">
                <a:solidFill>
                  <a:srgbClr val="FF0000"/>
                </a:solidFill>
              </a:rPr>
              <a:t>.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pPr marL="228600" indent="-228600"/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2. </a:t>
            </a:r>
            <a:r>
              <a:rPr lang="ko-KR" altLang="en-US" sz="800" dirty="0" smtClean="0">
                <a:solidFill>
                  <a:srgbClr val="FF0000"/>
                </a:solidFill>
              </a:rPr>
              <a:t>동시에 캐릭터 앞쪽으로 </a:t>
            </a:r>
            <a:r>
              <a:rPr lang="en-US" altLang="ko-KR" sz="800" dirty="0" smtClean="0">
                <a:solidFill>
                  <a:srgbClr val="FF0000"/>
                </a:solidFill>
              </a:rPr>
              <a:t>READY </a:t>
            </a:r>
            <a:r>
              <a:rPr lang="ko-KR" altLang="en-US" sz="800" dirty="0" smtClean="0">
                <a:solidFill>
                  <a:srgbClr val="FF0000"/>
                </a:solidFill>
              </a:rPr>
              <a:t>화면 좌 우측 끝에서 등장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r>
              <a:rPr lang="en-US" altLang="ko-KR" sz="800" dirty="0" smtClean="0">
                <a:solidFill>
                  <a:srgbClr val="FF0000"/>
                </a:solidFill>
              </a:rPr>
              <a:t> 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835696" y="1772816"/>
            <a:ext cx="936104" cy="576064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/>
          <p:cNvCxnSpPr>
            <a:stCxn id="45" idx="3"/>
          </p:cNvCxnSpPr>
          <p:nvPr/>
        </p:nvCxnSpPr>
        <p:spPr>
          <a:xfrm>
            <a:off x="2771800" y="2060848"/>
            <a:ext cx="2016224" cy="100811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805602" y="2863822"/>
            <a:ext cx="36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친구로 등록 된 사람과의 전적 노출 </a:t>
            </a:r>
            <a:r>
              <a:rPr lang="en-US" altLang="ko-KR" sz="800" dirty="0" smtClean="0"/>
              <a:t>(</a:t>
            </a:r>
            <a:r>
              <a:rPr lang="ko-KR" altLang="en-US" sz="800" dirty="0" smtClean="0"/>
              <a:t>만약 친구가 아닌 사람과 대전시에는 연달아 대전한 경우에만 전적을 노출 시켜주고 다른 사람과 대전시에 다시 </a:t>
            </a:r>
            <a:r>
              <a:rPr lang="ko-KR" altLang="en-US" sz="800" dirty="0" err="1" smtClean="0"/>
              <a:t>리셋</a:t>
            </a:r>
            <a:r>
              <a:rPr lang="en-US" altLang="ko-KR" sz="800" dirty="0" smtClean="0"/>
              <a:t>), </a:t>
            </a:r>
            <a:r>
              <a:rPr lang="ko-KR" altLang="en-US" sz="800" dirty="0" smtClean="0">
                <a:solidFill>
                  <a:srgbClr val="FF0000"/>
                </a:solidFill>
              </a:rPr>
              <a:t>친구와 대전시 </a:t>
            </a:r>
            <a:r>
              <a:rPr lang="en-US" altLang="ko-KR" sz="800" dirty="0" smtClean="0">
                <a:solidFill>
                  <a:srgbClr val="FF0000"/>
                </a:solidFill>
              </a:rPr>
              <a:t>1</a:t>
            </a:r>
            <a:r>
              <a:rPr lang="ko-KR" altLang="en-US" sz="800" dirty="0" smtClean="0">
                <a:solidFill>
                  <a:srgbClr val="FF0000"/>
                </a:solidFill>
              </a:rPr>
              <a:t>개월 이내 승</a:t>
            </a:r>
            <a:r>
              <a:rPr lang="en-US" altLang="ko-KR" sz="800" dirty="0" smtClean="0">
                <a:solidFill>
                  <a:srgbClr val="FF0000"/>
                </a:solidFill>
              </a:rPr>
              <a:t>/</a:t>
            </a:r>
            <a:r>
              <a:rPr lang="ko-KR" altLang="en-US" sz="800" dirty="0" smtClean="0">
                <a:solidFill>
                  <a:srgbClr val="FF0000"/>
                </a:solidFill>
              </a:rPr>
              <a:t>패</a:t>
            </a:r>
            <a:r>
              <a:rPr lang="en-US" altLang="ko-KR" sz="800" dirty="0" smtClean="0">
                <a:solidFill>
                  <a:srgbClr val="FF0000"/>
                </a:solidFill>
              </a:rPr>
              <a:t>(</a:t>
            </a:r>
            <a:r>
              <a:rPr lang="ko-KR" altLang="en-US" sz="800" dirty="0" smtClean="0">
                <a:solidFill>
                  <a:srgbClr val="FF0000"/>
                </a:solidFill>
              </a:rPr>
              <a:t>누적</a:t>
            </a:r>
            <a:r>
              <a:rPr lang="en-US" altLang="ko-KR" sz="800" dirty="0" smtClean="0">
                <a:solidFill>
                  <a:srgbClr val="FF0000"/>
                </a:solidFill>
              </a:rPr>
              <a:t>)</a:t>
            </a:r>
            <a:r>
              <a:rPr lang="ko-KR" altLang="en-US" sz="800" dirty="0" smtClean="0">
                <a:solidFill>
                  <a:srgbClr val="FF0000"/>
                </a:solidFill>
              </a:rPr>
              <a:t> 출력 </a:t>
            </a:r>
            <a:r>
              <a:rPr lang="en-US" altLang="ko-KR" sz="800" dirty="0" smtClean="0">
                <a:solidFill>
                  <a:srgbClr val="FF0000"/>
                </a:solidFill>
              </a:rPr>
              <a:t>-</a:t>
            </a:r>
            <a:r>
              <a:rPr lang="en-US" altLang="ko-KR" sz="800" dirty="0" smtClean="0">
                <a:solidFill>
                  <a:srgbClr val="FF0000"/>
                </a:solidFill>
                <a:sym typeface="Wingdings" pitchFamily="2" charset="2"/>
              </a:rPr>
              <a:t> 1</a:t>
            </a:r>
            <a:r>
              <a:rPr lang="ko-KR" altLang="en-US" sz="800" dirty="0" smtClean="0">
                <a:solidFill>
                  <a:srgbClr val="FF0000"/>
                </a:solidFill>
                <a:sym typeface="Wingdings" pitchFamily="2" charset="2"/>
              </a:rPr>
              <a:t>개월 지나면 </a:t>
            </a:r>
            <a:r>
              <a:rPr lang="ko-KR" altLang="en-US" sz="800" dirty="0" err="1" smtClean="0">
                <a:solidFill>
                  <a:srgbClr val="FF0000"/>
                </a:solidFill>
                <a:sym typeface="Wingdings" pitchFamily="2" charset="2"/>
              </a:rPr>
              <a:t>리셋</a:t>
            </a:r>
            <a:r>
              <a:rPr lang="ko-KR" altLang="en-US" sz="800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ko-KR" altLang="en-US" sz="800" dirty="0" smtClean="0">
                <a:solidFill>
                  <a:srgbClr val="FF0000"/>
                </a:solidFill>
              </a:rPr>
              <a:t> 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ko-KR" altLang="en-US" sz="800" dirty="0"/>
          </a:p>
        </p:txBody>
      </p:sp>
      <p:sp>
        <p:nvSpPr>
          <p:cNvPr id="50" name="오른쪽 화살표 49"/>
          <p:cNvSpPr/>
          <p:nvPr/>
        </p:nvSpPr>
        <p:spPr>
          <a:xfrm>
            <a:off x="4932040" y="4653136"/>
            <a:ext cx="360040" cy="216024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오른쪽 화살표 51"/>
          <p:cNvSpPr/>
          <p:nvPr/>
        </p:nvSpPr>
        <p:spPr>
          <a:xfrm rot="10800000">
            <a:off x="8244408" y="4653136"/>
            <a:ext cx="360040" cy="216024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화살표 연결선 61"/>
          <p:cNvCxnSpPr>
            <a:endCxn id="44" idx="3"/>
          </p:cNvCxnSpPr>
          <p:nvPr/>
        </p:nvCxnSpPr>
        <p:spPr>
          <a:xfrm flipH="1">
            <a:off x="4211960" y="4293096"/>
            <a:ext cx="4104456" cy="4936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H="1">
            <a:off x="5184068" y="4293096"/>
            <a:ext cx="36004" cy="237796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8316416" y="4293096"/>
            <a:ext cx="36004" cy="21602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4932040" y="4509120"/>
            <a:ext cx="1440160" cy="576064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7236296" y="4509120"/>
            <a:ext cx="1368152" cy="576064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8" name="Shape 77"/>
          <p:cNvCxnSpPr>
            <a:stCxn id="27" idx="2"/>
          </p:cNvCxnSpPr>
          <p:nvPr/>
        </p:nvCxnSpPr>
        <p:spPr>
          <a:xfrm rot="5400000">
            <a:off x="6383425" y="3116189"/>
            <a:ext cx="445602" cy="4212468"/>
          </a:xfrm>
          <a:prstGeom prst="bentConnector2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 flipV="1">
            <a:off x="4499992" y="4941168"/>
            <a:ext cx="0" cy="50405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endCxn id="95" idx="3"/>
          </p:cNvCxnSpPr>
          <p:nvPr/>
        </p:nvCxnSpPr>
        <p:spPr>
          <a:xfrm flipH="1">
            <a:off x="4283968" y="4940589"/>
            <a:ext cx="216024" cy="569385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323528" y="4725144"/>
            <a:ext cx="3960440" cy="1569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FF0000"/>
                </a:solidFill>
              </a:rPr>
              <a:t>CANCEL</a:t>
            </a:r>
            <a:r>
              <a:rPr lang="ko-KR" altLang="en-US" sz="800" dirty="0" smtClean="0">
                <a:solidFill>
                  <a:srgbClr val="FF0000"/>
                </a:solidFill>
              </a:rPr>
              <a:t>은 삭제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1. </a:t>
            </a:r>
            <a:r>
              <a:rPr lang="ko-KR" altLang="en-US" sz="800" dirty="0" smtClean="0">
                <a:solidFill>
                  <a:srgbClr val="FF0000"/>
                </a:solidFill>
              </a:rPr>
              <a:t>양쪽이 모두 </a:t>
            </a:r>
            <a:r>
              <a:rPr lang="en-US" altLang="ko-KR" sz="800" dirty="0" smtClean="0">
                <a:solidFill>
                  <a:srgbClr val="FF0000"/>
                </a:solidFill>
              </a:rPr>
              <a:t>READY </a:t>
            </a:r>
            <a:r>
              <a:rPr lang="ko-KR" altLang="en-US" sz="800" dirty="0" smtClean="0">
                <a:solidFill>
                  <a:srgbClr val="FF0000"/>
                </a:solidFill>
              </a:rPr>
              <a:t>일시 </a:t>
            </a:r>
            <a:r>
              <a:rPr lang="en-US" altLang="ko-KR" sz="800" dirty="0" smtClean="0">
                <a:solidFill>
                  <a:srgbClr val="FF0000"/>
                </a:solidFill>
              </a:rPr>
              <a:t>POP UP  </a:t>
            </a:r>
            <a:r>
              <a:rPr lang="ko-KR" altLang="en-US" sz="800" dirty="0" smtClean="0">
                <a:solidFill>
                  <a:srgbClr val="FF0000"/>
                </a:solidFill>
              </a:rPr>
              <a:t>노출 네트워크 환경 체크 중입니다</a:t>
            </a:r>
            <a:r>
              <a:rPr lang="en-US" altLang="ko-KR" sz="800" dirty="0" smtClean="0">
                <a:solidFill>
                  <a:srgbClr val="FF0000"/>
                </a:solidFill>
              </a:rPr>
              <a:t>. </a:t>
            </a:r>
            <a:r>
              <a:rPr lang="ko-KR" altLang="en-US" sz="800" dirty="0" smtClean="0">
                <a:solidFill>
                  <a:srgbClr val="FF0000"/>
                </a:solidFill>
              </a:rPr>
              <a:t>노출 후 핑 체크 완료되면 바로 게임 시작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2.</a:t>
            </a:r>
            <a:r>
              <a:rPr lang="ko-KR" altLang="en-US" sz="800" dirty="0" smtClean="0">
                <a:solidFill>
                  <a:srgbClr val="FF0000"/>
                </a:solidFill>
              </a:rPr>
              <a:t>양쪽이 모두 </a:t>
            </a:r>
            <a:r>
              <a:rPr lang="en-US" altLang="ko-KR" sz="800" dirty="0" smtClean="0">
                <a:solidFill>
                  <a:srgbClr val="FF0000"/>
                </a:solidFill>
              </a:rPr>
              <a:t>READY </a:t>
            </a:r>
            <a:r>
              <a:rPr lang="ko-KR" altLang="en-US" sz="800" dirty="0" smtClean="0">
                <a:solidFill>
                  <a:srgbClr val="FF0000"/>
                </a:solidFill>
              </a:rPr>
              <a:t>누르지 않았을 시 </a:t>
            </a:r>
            <a:r>
              <a:rPr lang="en-US" altLang="ko-KR" sz="800" dirty="0" smtClean="0">
                <a:solidFill>
                  <a:srgbClr val="FF0000"/>
                </a:solidFill>
              </a:rPr>
              <a:t>10</a:t>
            </a:r>
            <a:r>
              <a:rPr lang="ko-KR" altLang="en-US" sz="800" dirty="0" smtClean="0">
                <a:solidFill>
                  <a:srgbClr val="FF0000"/>
                </a:solidFill>
              </a:rPr>
              <a:t>초 카운트</a:t>
            </a:r>
            <a:r>
              <a:rPr lang="en-US" altLang="ko-KR" sz="800" dirty="0" smtClean="0">
                <a:solidFill>
                  <a:srgbClr val="FF0000"/>
                </a:solidFill>
              </a:rPr>
              <a:t>(</a:t>
            </a:r>
            <a:r>
              <a:rPr lang="ko-KR" altLang="en-US" sz="800" dirty="0" smtClean="0">
                <a:solidFill>
                  <a:srgbClr val="FF0000"/>
                </a:solidFill>
              </a:rPr>
              <a:t>추가 요망</a:t>
            </a:r>
            <a:r>
              <a:rPr lang="en-US" altLang="ko-KR" sz="800" dirty="0" smtClean="0">
                <a:solidFill>
                  <a:srgbClr val="FF0000"/>
                </a:solidFill>
              </a:rPr>
              <a:t>)</a:t>
            </a:r>
            <a:r>
              <a:rPr lang="ko-KR" altLang="en-US" sz="800" dirty="0" smtClean="0">
                <a:solidFill>
                  <a:srgbClr val="FF0000"/>
                </a:solidFill>
              </a:rPr>
              <a:t> 후 일시 </a:t>
            </a:r>
            <a:r>
              <a:rPr lang="en-US" altLang="ko-KR" sz="800" dirty="0" smtClean="0">
                <a:solidFill>
                  <a:srgbClr val="FF0000"/>
                </a:solidFill>
              </a:rPr>
              <a:t>POP UP  </a:t>
            </a:r>
            <a:r>
              <a:rPr lang="ko-KR" altLang="en-US" sz="800" dirty="0" smtClean="0">
                <a:solidFill>
                  <a:srgbClr val="FF0000"/>
                </a:solidFill>
              </a:rPr>
              <a:t>노출 네트워크 환경 체크 중입니다</a:t>
            </a:r>
            <a:r>
              <a:rPr lang="en-US" altLang="ko-KR" sz="800" dirty="0" smtClean="0">
                <a:solidFill>
                  <a:srgbClr val="FF0000"/>
                </a:solidFill>
              </a:rPr>
              <a:t>. </a:t>
            </a:r>
            <a:r>
              <a:rPr lang="ko-KR" altLang="en-US" sz="800" dirty="0" smtClean="0">
                <a:solidFill>
                  <a:srgbClr val="FF0000"/>
                </a:solidFill>
              </a:rPr>
              <a:t>노출 후 핑 체크 완료되면 게임 시작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3.</a:t>
            </a:r>
            <a:r>
              <a:rPr lang="ko-KR" altLang="en-US" sz="800" dirty="0" smtClean="0">
                <a:solidFill>
                  <a:srgbClr val="FF0000"/>
                </a:solidFill>
              </a:rPr>
              <a:t>한쪽이 </a:t>
            </a:r>
            <a:r>
              <a:rPr lang="en-US" altLang="ko-KR" sz="800" dirty="0" smtClean="0">
                <a:solidFill>
                  <a:srgbClr val="FF0000"/>
                </a:solidFill>
              </a:rPr>
              <a:t>READY </a:t>
            </a:r>
            <a:r>
              <a:rPr lang="ko-KR" altLang="en-US" sz="800" dirty="0" smtClean="0">
                <a:solidFill>
                  <a:srgbClr val="FF0000"/>
                </a:solidFill>
              </a:rPr>
              <a:t>시 </a:t>
            </a:r>
            <a:r>
              <a:rPr lang="en-US" altLang="ko-KR" sz="800" dirty="0" smtClean="0">
                <a:solidFill>
                  <a:srgbClr val="FF0000"/>
                </a:solidFill>
              </a:rPr>
              <a:t>5</a:t>
            </a:r>
            <a:r>
              <a:rPr lang="ko-KR" altLang="en-US" sz="800" dirty="0" smtClean="0">
                <a:solidFill>
                  <a:srgbClr val="FF0000"/>
                </a:solidFill>
              </a:rPr>
              <a:t>초 카운트 후</a:t>
            </a:r>
            <a:r>
              <a:rPr lang="en-US" altLang="ko-KR" sz="800" dirty="0" smtClean="0">
                <a:solidFill>
                  <a:srgbClr val="FF0000"/>
                </a:solidFill>
              </a:rPr>
              <a:t>(1</a:t>
            </a:r>
            <a:r>
              <a:rPr lang="ko-KR" altLang="en-US" sz="800" dirty="0" smtClean="0">
                <a:solidFill>
                  <a:srgbClr val="FF0000"/>
                </a:solidFill>
              </a:rPr>
              <a:t>초 남았을 시에 레디 이미지 출력</a:t>
            </a:r>
            <a:r>
              <a:rPr lang="en-US" altLang="ko-KR" sz="800" dirty="0" smtClean="0">
                <a:solidFill>
                  <a:srgbClr val="FF0000"/>
                </a:solidFill>
              </a:rPr>
              <a:t>) </a:t>
            </a:r>
            <a:r>
              <a:rPr lang="ko-KR" altLang="en-US" sz="800" dirty="0" smtClean="0">
                <a:solidFill>
                  <a:srgbClr val="FF0000"/>
                </a:solidFill>
              </a:rPr>
              <a:t>후 일시 </a:t>
            </a:r>
            <a:r>
              <a:rPr lang="en-US" altLang="ko-KR" sz="800" dirty="0" smtClean="0">
                <a:solidFill>
                  <a:srgbClr val="FF0000"/>
                </a:solidFill>
              </a:rPr>
              <a:t>POP UP  </a:t>
            </a:r>
            <a:r>
              <a:rPr lang="ko-KR" altLang="en-US" sz="800" dirty="0" smtClean="0">
                <a:solidFill>
                  <a:srgbClr val="FF0000"/>
                </a:solidFill>
              </a:rPr>
              <a:t>노출 네트워크 환경 체크 중입니다</a:t>
            </a:r>
            <a:r>
              <a:rPr lang="en-US" altLang="ko-KR" sz="800" dirty="0" smtClean="0">
                <a:solidFill>
                  <a:srgbClr val="FF0000"/>
                </a:solidFill>
              </a:rPr>
              <a:t>. </a:t>
            </a:r>
            <a:r>
              <a:rPr lang="ko-KR" altLang="en-US" sz="800" dirty="0" smtClean="0">
                <a:solidFill>
                  <a:srgbClr val="FF0000"/>
                </a:solidFill>
              </a:rPr>
              <a:t>노출 후 핑 체크 완료되면 게임 시작 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핑 체크 후 네트워크 환경 좋지 않을 시 좋지 않은 쪽을 강제 퇴장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자동 매치로 플레이어 입장 </a:t>
            </a:r>
            <a:endParaRPr lang="en-US" altLang="ko-KR" sz="800" dirty="0" smtClean="0">
              <a:solidFill>
                <a:srgbClr val="FF0000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8388424" y="3933056"/>
            <a:ext cx="432048" cy="36004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2" name="직선 화살표 연결선 101"/>
          <p:cNvCxnSpPr>
            <a:stCxn id="100" idx="1"/>
          </p:cNvCxnSpPr>
          <p:nvPr/>
        </p:nvCxnSpPr>
        <p:spPr>
          <a:xfrm flipH="1" flipV="1">
            <a:off x="4211960" y="3717032"/>
            <a:ext cx="4176464" cy="396044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3528732" y="3590594"/>
            <a:ext cx="648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/>
              <a:t>연승 표시</a:t>
            </a:r>
            <a:endParaRPr lang="ko-KR" altLang="en-US" sz="800" dirty="0"/>
          </a:p>
        </p:txBody>
      </p:sp>
      <p:sp>
        <p:nvSpPr>
          <p:cNvPr id="107" name="직사각형 106"/>
          <p:cNvSpPr/>
          <p:nvPr/>
        </p:nvSpPr>
        <p:spPr>
          <a:xfrm>
            <a:off x="891084" y="832520"/>
            <a:ext cx="936104" cy="144016"/>
          </a:xfrm>
          <a:prstGeom prst="rect">
            <a:avLst/>
          </a:prstGeom>
          <a:noFill/>
          <a:ln w="19050">
            <a:solidFill>
              <a:schemeClr val="accent6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8" name="직선 화살표 연결선 107"/>
          <p:cNvCxnSpPr/>
          <p:nvPr/>
        </p:nvCxnSpPr>
        <p:spPr>
          <a:xfrm>
            <a:off x="1835696" y="980728"/>
            <a:ext cx="2952328" cy="1440160"/>
          </a:xfrm>
          <a:prstGeom prst="straightConnector1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16632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10</a:t>
            </a:r>
            <a:r>
              <a:rPr lang="en-US" altLang="ko-KR" b="1" dirty="0" smtClean="0"/>
              <a:t>. </a:t>
            </a:r>
            <a:r>
              <a:rPr lang="en-US" altLang="ko-KR" b="1" dirty="0" smtClean="0"/>
              <a:t>UPGRADE UI(4) </a:t>
            </a:r>
            <a:r>
              <a:rPr lang="ko-KR" altLang="en-US" b="1" dirty="0" smtClean="0"/>
              <a:t>투수 코치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정리</a:t>
            </a:r>
            <a:r>
              <a:rPr lang="en-US" altLang="ko-KR" b="1" dirty="0" smtClean="0"/>
              <a:t>(3)</a:t>
            </a:r>
            <a:endParaRPr lang="ko-KR" altLang="en-US" b="1" dirty="0"/>
          </a:p>
        </p:txBody>
      </p:sp>
      <p:pic>
        <p:nvPicPr>
          <p:cNvPr id="6" name="Picture 2" descr="C:\Users\aura9369\Desktop\20120313_장은진\04_Upgrad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5" y="692696"/>
            <a:ext cx="6264695" cy="4176464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395536" y="692696"/>
            <a:ext cx="6264696" cy="417646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6732240" y="4221088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800" dirty="0" err="1" smtClean="0">
                <a:solidFill>
                  <a:srgbClr val="FF0000"/>
                </a:solidFill>
              </a:rPr>
              <a:t>뒤로가기</a:t>
            </a:r>
            <a:r>
              <a:rPr lang="ko-KR" altLang="en-US" sz="800" dirty="0" smtClean="0">
                <a:solidFill>
                  <a:srgbClr val="FF0000"/>
                </a:solidFill>
              </a:rPr>
              <a:t> 버튼 누르면 투수코치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메인화면으로</a:t>
            </a:r>
            <a:r>
              <a:rPr lang="ko-KR" altLang="en-US" sz="800" dirty="0" smtClean="0">
                <a:solidFill>
                  <a:srgbClr val="FF0000"/>
                </a:solidFill>
              </a:rPr>
              <a:t> 이동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pPr marL="228600" indent="-228600"/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79512" y="5085184"/>
            <a:ext cx="17281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800" dirty="0" smtClean="0">
                <a:solidFill>
                  <a:srgbClr val="FF0000"/>
                </a:solidFill>
              </a:rPr>
              <a:t>기본 구종은 출력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800" dirty="0" smtClean="0">
                <a:solidFill>
                  <a:srgbClr val="FF0000"/>
                </a:solidFill>
              </a:rPr>
              <a:t>기본 구종은 습득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미</a:t>
            </a:r>
            <a:r>
              <a:rPr lang="ko-KR" altLang="en-US" sz="800" dirty="0" smtClean="0">
                <a:solidFill>
                  <a:srgbClr val="FF0000"/>
                </a:solidFill>
              </a:rPr>
              <a:t> 습득에 따라 활성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비 활성화</a:t>
            </a:r>
            <a:r>
              <a:rPr lang="en-US" altLang="ko-KR" sz="800" dirty="0" smtClean="0">
                <a:solidFill>
                  <a:srgbClr val="FF0000"/>
                </a:solidFill>
              </a:rPr>
              <a:t>.</a:t>
            </a:r>
          </a:p>
          <a:p>
            <a:pPr marL="228600" indent="-228600">
              <a:buAutoNum type="arabicPeriod"/>
            </a:pPr>
            <a:r>
              <a:rPr lang="ko-KR" altLang="en-US" sz="800" dirty="0" smtClean="0">
                <a:solidFill>
                  <a:srgbClr val="FF0000"/>
                </a:solidFill>
              </a:rPr>
              <a:t>습</a:t>
            </a:r>
            <a:r>
              <a:rPr lang="ko-KR" altLang="en-US" sz="800" dirty="0" smtClean="0">
                <a:solidFill>
                  <a:srgbClr val="FF0000"/>
                </a:solidFill>
              </a:rPr>
              <a:t>득</a:t>
            </a:r>
            <a:r>
              <a:rPr lang="ko-KR" altLang="en-US" sz="800" dirty="0" smtClean="0">
                <a:solidFill>
                  <a:srgbClr val="FF0000"/>
                </a:solidFill>
              </a:rPr>
              <a:t>한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구종</a:t>
            </a:r>
            <a:r>
              <a:rPr lang="ko-KR" altLang="en-US" sz="800" dirty="0" smtClean="0">
                <a:solidFill>
                  <a:srgbClr val="FF0000"/>
                </a:solidFill>
              </a:rPr>
              <a:t> 또는 최초 장착 구종은 아이콘으로 따로 표시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pPr marL="228600" indent="-228600"/>
            <a:r>
              <a:rPr lang="ko-KR" altLang="en-US" sz="800" dirty="0" smtClean="0">
                <a:solidFill>
                  <a:srgbClr val="FF0000"/>
                </a:solidFill>
              </a:rPr>
              <a:t> </a:t>
            </a:r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en-US" altLang="ko-KR" sz="800" dirty="0" smtClean="0">
              <a:solidFill>
                <a:srgbClr val="FF0000"/>
              </a:solidFill>
            </a:endParaRPr>
          </a:p>
        </p:txBody>
      </p:sp>
      <p:pic>
        <p:nvPicPr>
          <p:cNvPr id="1027" name="Picture 3" descr="C:\Users\aura9369\Desktop\11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980728"/>
            <a:ext cx="6316192" cy="3751530"/>
          </a:xfrm>
          <a:prstGeom prst="rect">
            <a:avLst/>
          </a:prstGeom>
          <a:noFill/>
        </p:spPr>
      </p:pic>
      <p:sp>
        <p:nvSpPr>
          <p:cNvPr id="75" name="직사각형 74"/>
          <p:cNvSpPr/>
          <p:nvPr/>
        </p:nvSpPr>
        <p:spPr>
          <a:xfrm>
            <a:off x="5598021" y="4274046"/>
            <a:ext cx="792088" cy="36004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5627737" y="427937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BACK</a:t>
            </a:r>
            <a:endParaRPr lang="ko-KR" altLang="en-US" b="1" dirty="0"/>
          </a:p>
        </p:txBody>
      </p:sp>
      <p:grpSp>
        <p:nvGrpSpPr>
          <p:cNvPr id="86" name="그룹 85"/>
          <p:cNvGrpSpPr/>
          <p:nvPr/>
        </p:nvGrpSpPr>
        <p:grpSpPr>
          <a:xfrm rot="20430069">
            <a:off x="488360" y="998138"/>
            <a:ext cx="576064" cy="234494"/>
            <a:chOff x="1619672" y="764704"/>
            <a:chExt cx="576064" cy="234494"/>
          </a:xfrm>
        </p:grpSpPr>
        <p:sp>
          <p:nvSpPr>
            <p:cNvPr id="82" name="직사각형 81"/>
            <p:cNvSpPr/>
            <p:nvPr/>
          </p:nvSpPr>
          <p:spPr>
            <a:xfrm>
              <a:off x="1619672" y="764704"/>
              <a:ext cx="360040" cy="2160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619672" y="783754"/>
              <a:ext cx="5760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/>
                <a:t>GET</a:t>
              </a:r>
              <a:endParaRPr lang="ko-KR" altLang="en-US" sz="800" b="1" dirty="0"/>
            </a:p>
          </p:txBody>
        </p:sp>
      </p:grpSp>
      <p:grpSp>
        <p:nvGrpSpPr>
          <p:cNvPr id="87" name="그룹 86"/>
          <p:cNvGrpSpPr/>
          <p:nvPr/>
        </p:nvGrpSpPr>
        <p:grpSpPr>
          <a:xfrm rot="20430069">
            <a:off x="507410" y="3120277"/>
            <a:ext cx="576064" cy="234494"/>
            <a:chOff x="1619672" y="764704"/>
            <a:chExt cx="576064" cy="234494"/>
          </a:xfrm>
        </p:grpSpPr>
        <p:sp>
          <p:nvSpPr>
            <p:cNvPr id="88" name="직사각형 87"/>
            <p:cNvSpPr/>
            <p:nvPr/>
          </p:nvSpPr>
          <p:spPr>
            <a:xfrm>
              <a:off x="1619672" y="764704"/>
              <a:ext cx="360040" cy="2160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619672" y="783754"/>
              <a:ext cx="5760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/>
                <a:t>GET</a:t>
              </a:r>
              <a:endParaRPr lang="ko-KR" altLang="en-US" sz="800" b="1" dirty="0"/>
            </a:p>
          </p:txBody>
        </p:sp>
      </p:grpSp>
      <p:grpSp>
        <p:nvGrpSpPr>
          <p:cNvPr id="90" name="그룹 89"/>
          <p:cNvGrpSpPr/>
          <p:nvPr/>
        </p:nvGrpSpPr>
        <p:grpSpPr>
          <a:xfrm rot="20430069">
            <a:off x="2002328" y="998137"/>
            <a:ext cx="576064" cy="234494"/>
            <a:chOff x="1619672" y="764704"/>
            <a:chExt cx="576064" cy="234494"/>
          </a:xfrm>
        </p:grpSpPr>
        <p:sp>
          <p:nvSpPr>
            <p:cNvPr id="91" name="직사각형 90"/>
            <p:cNvSpPr/>
            <p:nvPr/>
          </p:nvSpPr>
          <p:spPr>
            <a:xfrm>
              <a:off x="1619672" y="764704"/>
              <a:ext cx="360040" cy="2160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619672" y="783754"/>
              <a:ext cx="5760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/>
                <a:t>GET</a:t>
              </a:r>
              <a:endParaRPr lang="ko-KR" altLang="en-US" sz="800" b="1" dirty="0"/>
            </a:p>
          </p:txBody>
        </p:sp>
      </p:grpSp>
      <p:grpSp>
        <p:nvGrpSpPr>
          <p:cNvPr id="93" name="그룹 92"/>
          <p:cNvGrpSpPr/>
          <p:nvPr/>
        </p:nvGrpSpPr>
        <p:grpSpPr>
          <a:xfrm rot="20430069">
            <a:off x="490160" y="1555151"/>
            <a:ext cx="576064" cy="234494"/>
            <a:chOff x="1619672" y="764704"/>
            <a:chExt cx="576064" cy="234494"/>
          </a:xfrm>
        </p:grpSpPr>
        <p:sp>
          <p:nvSpPr>
            <p:cNvPr id="94" name="직사각형 93"/>
            <p:cNvSpPr/>
            <p:nvPr/>
          </p:nvSpPr>
          <p:spPr>
            <a:xfrm>
              <a:off x="1619672" y="764704"/>
              <a:ext cx="360040" cy="2160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619672" y="783754"/>
              <a:ext cx="5760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/>
                <a:t>GET</a:t>
              </a:r>
              <a:endParaRPr lang="ko-KR" altLang="en-US" sz="800" b="1" dirty="0"/>
            </a:p>
          </p:txBody>
        </p:sp>
      </p:grpSp>
      <p:sp>
        <p:nvSpPr>
          <p:cNvPr id="96" name="직사각형 95"/>
          <p:cNvSpPr/>
          <p:nvPr/>
        </p:nvSpPr>
        <p:spPr>
          <a:xfrm>
            <a:off x="5436096" y="1700808"/>
            <a:ext cx="1152128" cy="21602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/>
          <p:nvPr/>
        </p:nvSpPr>
        <p:spPr>
          <a:xfrm>
            <a:off x="5633070" y="1666900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???????</a:t>
            </a:r>
            <a:endParaRPr lang="ko-KR" altLang="en-US" sz="1400" b="1" dirty="0"/>
          </a:p>
        </p:txBody>
      </p:sp>
      <p:sp>
        <p:nvSpPr>
          <p:cNvPr id="98" name="직사각형 97"/>
          <p:cNvSpPr/>
          <p:nvPr/>
        </p:nvSpPr>
        <p:spPr>
          <a:xfrm>
            <a:off x="5436096" y="2204864"/>
            <a:ext cx="1152128" cy="21602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/>
          <p:cNvSpPr txBox="1"/>
          <p:nvPr/>
        </p:nvSpPr>
        <p:spPr>
          <a:xfrm>
            <a:off x="5633070" y="2170956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???????</a:t>
            </a:r>
            <a:endParaRPr lang="ko-KR" altLang="en-US" sz="1400" b="1" dirty="0"/>
          </a:p>
        </p:txBody>
      </p:sp>
      <p:sp>
        <p:nvSpPr>
          <p:cNvPr id="102" name="액자 101"/>
          <p:cNvSpPr/>
          <p:nvPr/>
        </p:nvSpPr>
        <p:spPr>
          <a:xfrm>
            <a:off x="275903" y="736129"/>
            <a:ext cx="1512168" cy="4248472"/>
          </a:xfrm>
          <a:prstGeom prst="frame">
            <a:avLst>
              <a:gd name="adj1" fmla="val 3052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액자 29"/>
          <p:cNvSpPr/>
          <p:nvPr/>
        </p:nvSpPr>
        <p:spPr>
          <a:xfrm>
            <a:off x="1979712" y="745654"/>
            <a:ext cx="1512168" cy="4248472"/>
          </a:xfrm>
          <a:prstGeom prst="frame">
            <a:avLst>
              <a:gd name="adj1" fmla="val 3052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884462" y="5028034"/>
            <a:ext cx="1728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800" dirty="0" smtClean="0">
                <a:solidFill>
                  <a:srgbClr val="FF0000"/>
                </a:solidFill>
              </a:rPr>
              <a:t>1</a:t>
            </a:r>
            <a:r>
              <a:rPr lang="ko-KR" altLang="en-US" sz="800" dirty="0" smtClean="0">
                <a:solidFill>
                  <a:srgbClr val="FF0000"/>
                </a:solidFill>
              </a:rPr>
              <a:t>차 하위 구종은 습득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미습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득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에</a:t>
            </a:r>
            <a:r>
              <a:rPr lang="ko-KR" altLang="en-US" sz="800" dirty="0" smtClean="0">
                <a:solidFill>
                  <a:srgbClr val="FF0000"/>
                </a:solidFill>
              </a:rPr>
              <a:t> 따라 활성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비활성</a:t>
            </a:r>
            <a:r>
              <a:rPr lang="en-US" altLang="ko-KR" sz="800" dirty="0" smtClean="0">
                <a:solidFill>
                  <a:srgbClr val="FF0000"/>
                </a:solidFill>
              </a:rPr>
              <a:t>, ???? </a:t>
            </a:r>
            <a:r>
              <a:rPr lang="ko-KR" altLang="en-US" sz="800" dirty="0" smtClean="0">
                <a:solidFill>
                  <a:srgbClr val="FF0000"/>
                </a:solidFill>
              </a:rPr>
              <a:t>출력으로 나뉨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800" dirty="0" smtClean="0">
                <a:solidFill>
                  <a:srgbClr val="FF0000"/>
                </a:solidFill>
              </a:rPr>
              <a:t>???</a:t>
            </a:r>
            <a:r>
              <a:rPr lang="ko-KR" altLang="en-US" sz="800" dirty="0" smtClean="0">
                <a:solidFill>
                  <a:srgbClr val="FF0000"/>
                </a:solidFill>
              </a:rPr>
              <a:t>출력은 </a:t>
            </a:r>
            <a:r>
              <a:rPr lang="ko-KR" altLang="en-US" sz="800" dirty="0" smtClean="0">
                <a:solidFill>
                  <a:srgbClr val="FF0000"/>
                </a:solidFill>
              </a:rPr>
              <a:t>기본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구종</a:t>
            </a:r>
            <a:r>
              <a:rPr lang="ko-KR" altLang="en-US" sz="800" dirty="0" smtClean="0">
                <a:solidFill>
                  <a:srgbClr val="FF0000"/>
                </a:solidFill>
              </a:rPr>
              <a:t>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미습득</a:t>
            </a:r>
            <a:r>
              <a:rPr lang="ko-KR" altLang="en-US" sz="800" dirty="0" smtClean="0">
                <a:solidFill>
                  <a:srgbClr val="FF0000"/>
                </a:solidFill>
              </a:rPr>
              <a:t> 시에 출력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800" dirty="0" smtClean="0">
                <a:solidFill>
                  <a:srgbClr val="FF0000"/>
                </a:solidFill>
              </a:rPr>
              <a:t>기본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구종</a:t>
            </a:r>
            <a:r>
              <a:rPr lang="ko-KR" altLang="en-US" sz="800" dirty="0" smtClean="0">
                <a:solidFill>
                  <a:srgbClr val="FF0000"/>
                </a:solidFill>
              </a:rPr>
              <a:t> 습득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미습득에</a:t>
            </a:r>
            <a:r>
              <a:rPr lang="ko-KR" altLang="en-US" sz="800" dirty="0" smtClean="0">
                <a:solidFill>
                  <a:srgbClr val="FF0000"/>
                </a:solidFill>
              </a:rPr>
              <a:t> 따라</a:t>
            </a:r>
            <a:r>
              <a:rPr lang="ko-KR" altLang="en-US" sz="800" dirty="0" smtClean="0">
                <a:solidFill>
                  <a:srgbClr val="FF0000"/>
                </a:solidFill>
              </a:rPr>
              <a:t>  활성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비활성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pPr marL="228600" indent="-228600"/>
            <a:r>
              <a:rPr lang="ko-KR" altLang="en-US" sz="800" dirty="0" smtClean="0">
                <a:solidFill>
                  <a:srgbClr val="FF0000"/>
                </a:solidFill>
              </a:rPr>
              <a:t> </a:t>
            </a:r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rgbClr val="FF00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142778" y="3894956"/>
            <a:ext cx="1152128" cy="21602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2339752" y="3861048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???????</a:t>
            </a:r>
            <a:endParaRPr lang="ko-KR" altLang="en-US" sz="1400" b="1" dirty="0"/>
          </a:p>
        </p:txBody>
      </p:sp>
      <p:sp>
        <p:nvSpPr>
          <p:cNvPr id="34" name="직사각형 33"/>
          <p:cNvSpPr/>
          <p:nvPr/>
        </p:nvSpPr>
        <p:spPr>
          <a:xfrm>
            <a:off x="2142778" y="2752353"/>
            <a:ext cx="1152128" cy="21602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2339752" y="2718445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???????</a:t>
            </a:r>
            <a:endParaRPr lang="ko-KR" altLang="en-US" sz="1400" b="1" dirty="0"/>
          </a:p>
        </p:txBody>
      </p:sp>
      <p:sp>
        <p:nvSpPr>
          <p:cNvPr id="36" name="직사각형 35"/>
          <p:cNvSpPr/>
          <p:nvPr/>
        </p:nvSpPr>
        <p:spPr>
          <a:xfrm>
            <a:off x="2142778" y="2214389"/>
            <a:ext cx="1152128" cy="21602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2339752" y="2180481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???????</a:t>
            </a:r>
            <a:endParaRPr lang="ko-KR" altLang="en-US" sz="1400" b="1" dirty="0"/>
          </a:p>
        </p:txBody>
      </p:sp>
      <p:sp>
        <p:nvSpPr>
          <p:cNvPr id="38" name="직사각형 37"/>
          <p:cNvSpPr/>
          <p:nvPr/>
        </p:nvSpPr>
        <p:spPr>
          <a:xfrm>
            <a:off x="2142778" y="4471020"/>
            <a:ext cx="1152128" cy="21602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2339752" y="4437112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???????</a:t>
            </a:r>
            <a:endParaRPr lang="ko-KR" altLang="en-US" sz="1400" b="1" dirty="0"/>
          </a:p>
        </p:txBody>
      </p:sp>
      <p:sp>
        <p:nvSpPr>
          <p:cNvPr id="40" name="직사각형 39"/>
          <p:cNvSpPr/>
          <p:nvPr/>
        </p:nvSpPr>
        <p:spPr>
          <a:xfrm>
            <a:off x="3731146" y="2737495"/>
            <a:ext cx="1152128" cy="21602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3928120" y="2703587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???????</a:t>
            </a:r>
            <a:endParaRPr lang="ko-KR" altLang="en-US" sz="1400" b="1" dirty="0"/>
          </a:p>
        </p:txBody>
      </p:sp>
      <p:sp>
        <p:nvSpPr>
          <p:cNvPr id="42" name="직사각형 41"/>
          <p:cNvSpPr/>
          <p:nvPr/>
        </p:nvSpPr>
        <p:spPr>
          <a:xfrm>
            <a:off x="3726954" y="2166764"/>
            <a:ext cx="1152128" cy="21602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3923928" y="2132856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???????</a:t>
            </a:r>
            <a:endParaRPr lang="ko-KR" altLang="en-US" sz="1400" b="1" dirty="0"/>
          </a:p>
        </p:txBody>
      </p:sp>
      <p:sp>
        <p:nvSpPr>
          <p:cNvPr id="44" name="액자 43"/>
          <p:cNvSpPr/>
          <p:nvPr/>
        </p:nvSpPr>
        <p:spPr>
          <a:xfrm>
            <a:off x="3635896" y="745654"/>
            <a:ext cx="1512168" cy="4248472"/>
          </a:xfrm>
          <a:prstGeom prst="frame">
            <a:avLst>
              <a:gd name="adj1" fmla="val 3052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603129" y="5018509"/>
            <a:ext cx="1728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800" dirty="0" smtClean="0">
                <a:solidFill>
                  <a:srgbClr val="FF0000"/>
                </a:solidFill>
              </a:rPr>
              <a:t>2</a:t>
            </a:r>
            <a:r>
              <a:rPr lang="ko-KR" altLang="en-US" sz="800" dirty="0" smtClean="0">
                <a:solidFill>
                  <a:srgbClr val="FF0000"/>
                </a:solidFill>
              </a:rPr>
              <a:t>차 하위 구종은 습득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미습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득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에</a:t>
            </a:r>
            <a:r>
              <a:rPr lang="ko-KR" altLang="en-US" sz="800" dirty="0" smtClean="0">
                <a:solidFill>
                  <a:srgbClr val="FF0000"/>
                </a:solidFill>
              </a:rPr>
              <a:t> 따라 활성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비활성</a:t>
            </a:r>
            <a:r>
              <a:rPr lang="en-US" altLang="ko-KR" sz="800" dirty="0" smtClean="0">
                <a:solidFill>
                  <a:srgbClr val="FF0000"/>
                </a:solidFill>
              </a:rPr>
              <a:t>, ???? </a:t>
            </a:r>
            <a:r>
              <a:rPr lang="ko-KR" altLang="en-US" sz="800" dirty="0" smtClean="0">
                <a:solidFill>
                  <a:srgbClr val="FF0000"/>
                </a:solidFill>
              </a:rPr>
              <a:t>출력으로 나뉨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800" dirty="0" smtClean="0">
                <a:solidFill>
                  <a:srgbClr val="FF0000"/>
                </a:solidFill>
              </a:rPr>
              <a:t>???</a:t>
            </a:r>
            <a:r>
              <a:rPr lang="ko-KR" altLang="en-US" sz="800" dirty="0" smtClean="0">
                <a:solidFill>
                  <a:srgbClr val="FF0000"/>
                </a:solidFill>
              </a:rPr>
              <a:t>출력은 </a:t>
            </a:r>
            <a:r>
              <a:rPr lang="en-US" altLang="ko-KR" sz="800" dirty="0" smtClean="0">
                <a:solidFill>
                  <a:srgbClr val="FF0000"/>
                </a:solidFill>
              </a:rPr>
              <a:t>1</a:t>
            </a:r>
            <a:r>
              <a:rPr lang="ko-KR" altLang="en-US" sz="800" dirty="0" smtClean="0">
                <a:solidFill>
                  <a:srgbClr val="FF0000"/>
                </a:solidFill>
              </a:rPr>
              <a:t>차 하위</a:t>
            </a:r>
            <a:r>
              <a:rPr lang="ko-KR" altLang="en-US" sz="800" dirty="0" smtClean="0">
                <a:solidFill>
                  <a:srgbClr val="FF0000"/>
                </a:solidFill>
              </a:rPr>
              <a:t>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구종</a:t>
            </a:r>
            <a:r>
              <a:rPr lang="ko-KR" altLang="en-US" sz="800" dirty="0" smtClean="0">
                <a:solidFill>
                  <a:srgbClr val="FF0000"/>
                </a:solidFill>
              </a:rPr>
              <a:t>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미습득</a:t>
            </a:r>
            <a:r>
              <a:rPr lang="ko-KR" altLang="en-US" sz="800" dirty="0" smtClean="0">
                <a:solidFill>
                  <a:srgbClr val="FF0000"/>
                </a:solidFill>
              </a:rPr>
              <a:t> 시에 출력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800" dirty="0" smtClean="0">
                <a:solidFill>
                  <a:srgbClr val="FF0000"/>
                </a:solidFill>
              </a:rPr>
              <a:t>기본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구종</a:t>
            </a:r>
            <a:r>
              <a:rPr lang="ko-KR" altLang="en-US" sz="800" dirty="0" smtClean="0">
                <a:solidFill>
                  <a:srgbClr val="FF0000"/>
                </a:solidFill>
              </a:rPr>
              <a:t> 습득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미습득에</a:t>
            </a:r>
            <a:r>
              <a:rPr lang="ko-KR" altLang="en-US" sz="800" dirty="0" smtClean="0">
                <a:solidFill>
                  <a:srgbClr val="FF0000"/>
                </a:solidFill>
              </a:rPr>
              <a:t> 따라</a:t>
            </a:r>
            <a:r>
              <a:rPr lang="ko-KR" altLang="en-US" sz="800" dirty="0" smtClean="0">
                <a:solidFill>
                  <a:srgbClr val="FF0000"/>
                </a:solidFill>
              </a:rPr>
              <a:t>  활성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비활성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pPr marL="228600" indent="-228600"/>
            <a:r>
              <a:rPr lang="ko-KR" altLang="en-US" sz="800" dirty="0" smtClean="0">
                <a:solidFill>
                  <a:srgbClr val="FF0000"/>
                </a:solidFill>
              </a:rPr>
              <a:t> </a:t>
            </a:r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rgbClr val="FF0000"/>
              </a:solidFill>
            </a:endParaRPr>
          </a:p>
        </p:txBody>
      </p:sp>
      <p:sp>
        <p:nvSpPr>
          <p:cNvPr id="46" name="액자 45"/>
          <p:cNvSpPr/>
          <p:nvPr/>
        </p:nvSpPr>
        <p:spPr>
          <a:xfrm>
            <a:off x="5273030" y="1268760"/>
            <a:ext cx="1512168" cy="2448272"/>
          </a:xfrm>
          <a:prstGeom prst="frame">
            <a:avLst>
              <a:gd name="adj1" fmla="val 3052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804248" y="1268760"/>
            <a:ext cx="17281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800" dirty="0" smtClean="0">
                <a:solidFill>
                  <a:srgbClr val="FF0000"/>
                </a:solidFill>
              </a:rPr>
              <a:t>3</a:t>
            </a:r>
            <a:r>
              <a:rPr lang="ko-KR" altLang="en-US" sz="800" dirty="0" smtClean="0">
                <a:solidFill>
                  <a:srgbClr val="FF0000"/>
                </a:solidFill>
              </a:rPr>
              <a:t>차 하위 구종은 </a:t>
            </a:r>
            <a:r>
              <a:rPr lang="en-US" altLang="ko-KR" sz="800" dirty="0" smtClean="0">
                <a:solidFill>
                  <a:srgbClr val="FF0000"/>
                </a:solidFill>
              </a:rPr>
              <a:t>2</a:t>
            </a:r>
            <a:r>
              <a:rPr lang="ko-KR" altLang="en-US" sz="800" dirty="0" smtClean="0">
                <a:solidFill>
                  <a:srgbClr val="FF0000"/>
                </a:solidFill>
              </a:rPr>
              <a:t>차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하위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구종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의</a:t>
            </a:r>
            <a:r>
              <a:rPr lang="ko-KR" altLang="en-US" sz="800" dirty="0" smtClean="0">
                <a:solidFill>
                  <a:srgbClr val="FF0000"/>
                </a:solidFill>
              </a:rPr>
              <a:t> 습득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미습득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필요 변화구 습득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미습득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에 따라 활성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비활성</a:t>
            </a:r>
            <a:r>
              <a:rPr lang="en-US" altLang="ko-KR" sz="800" dirty="0" smtClean="0">
                <a:solidFill>
                  <a:srgbClr val="FF0000"/>
                </a:solidFill>
              </a:rPr>
              <a:t>, ???? </a:t>
            </a:r>
            <a:r>
              <a:rPr lang="ko-KR" altLang="en-US" sz="800" dirty="0" smtClean="0">
                <a:solidFill>
                  <a:srgbClr val="FF0000"/>
                </a:solidFill>
              </a:rPr>
              <a:t>출력으로 나뉨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800" dirty="0" smtClean="0">
                <a:solidFill>
                  <a:srgbClr val="FF0000"/>
                </a:solidFill>
              </a:rPr>
              <a:t>???</a:t>
            </a:r>
            <a:r>
              <a:rPr lang="ko-KR" altLang="en-US" sz="800" dirty="0" smtClean="0">
                <a:solidFill>
                  <a:srgbClr val="FF0000"/>
                </a:solidFill>
              </a:rPr>
              <a:t>출력은 </a:t>
            </a:r>
            <a:r>
              <a:rPr lang="en-US" altLang="ko-KR" sz="800" dirty="0" smtClean="0">
                <a:solidFill>
                  <a:srgbClr val="FF0000"/>
                </a:solidFill>
              </a:rPr>
              <a:t>1</a:t>
            </a:r>
            <a:r>
              <a:rPr lang="ko-KR" altLang="en-US" sz="800" dirty="0" smtClean="0">
                <a:solidFill>
                  <a:srgbClr val="FF0000"/>
                </a:solidFill>
              </a:rPr>
              <a:t>차 하위</a:t>
            </a:r>
            <a:r>
              <a:rPr lang="ko-KR" altLang="en-US" sz="800" dirty="0" smtClean="0">
                <a:solidFill>
                  <a:srgbClr val="FF0000"/>
                </a:solidFill>
              </a:rPr>
              <a:t>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구종</a:t>
            </a:r>
            <a:r>
              <a:rPr lang="ko-KR" altLang="en-US" sz="800" dirty="0" smtClean="0">
                <a:solidFill>
                  <a:srgbClr val="FF0000"/>
                </a:solidFill>
              </a:rPr>
              <a:t>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미습득</a:t>
            </a:r>
            <a:r>
              <a:rPr lang="ko-KR" altLang="en-US" sz="800" dirty="0" smtClean="0">
                <a:solidFill>
                  <a:srgbClr val="FF0000"/>
                </a:solidFill>
              </a:rPr>
              <a:t> 시에 출력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800" dirty="0" smtClean="0">
                <a:solidFill>
                  <a:srgbClr val="FF0000"/>
                </a:solidFill>
              </a:rPr>
              <a:t>기본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구종</a:t>
            </a:r>
            <a:r>
              <a:rPr lang="ko-KR" altLang="en-US" sz="800" dirty="0" smtClean="0">
                <a:solidFill>
                  <a:srgbClr val="FF0000"/>
                </a:solidFill>
              </a:rPr>
              <a:t> 습득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미습득에</a:t>
            </a:r>
            <a:r>
              <a:rPr lang="ko-KR" altLang="en-US" sz="800" dirty="0" smtClean="0">
                <a:solidFill>
                  <a:srgbClr val="FF0000"/>
                </a:solidFill>
              </a:rPr>
              <a:t> 따라</a:t>
            </a:r>
            <a:r>
              <a:rPr lang="ko-KR" altLang="en-US" sz="800" dirty="0" smtClean="0">
                <a:solidFill>
                  <a:srgbClr val="FF0000"/>
                </a:solidFill>
              </a:rPr>
              <a:t>  활성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비활성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pPr marL="228600" indent="-228600"/>
            <a:r>
              <a:rPr lang="ko-KR" altLang="en-US" sz="800" dirty="0" smtClean="0">
                <a:solidFill>
                  <a:srgbClr val="FF0000"/>
                </a:solidFill>
              </a:rPr>
              <a:t> </a:t>
            </a:r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pPr marL="228600" indent="-228600">
              <a:buAutoNum type="arabicPeriod"/>
            </a:pPr>
            <a:endParaRPr lang="en-US" altLang="ko-KR" sz="800" dirty="0" smtClean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607274" y="5699348"/>
            <a:ext cx="241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800" dirty="0" smtClean="0">
                <a:solidFill>
                  <a:srgbClr val="FF0000"/>
                </a:solidFill>
              </a:rPr>
              <a:t>변화구 습득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미습득에</a:t>
            </a:r>
            <a:r>
              <a:rPr lang="ko-KR" altLang="en-US" sz="800" dirty="0" smtClean="0">
                <a:solidFill>
                  <a:srgbClr val="FF0000"/>
                </a:solidFill>
              </a:rPr>
              <a:t> 따라 화살표 출력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800" dirty="0" smtClean="0">
                <a:solidFill>
                  <a:srgbClr val="FF0000"/>
                </a:solidFill>
              </a:rPr>
              <a:t>화살표는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구종</a:t>
            </a:r>
            <a:r>
              <a:rPr lang="ko-KR" altLang="en-US" sz="800" dirty="0" smtClean="0">
                <a:solidFill>
                  <a:srgbClr val="FF0000"/>
                </a:solidFill>
              </a:rPr>
              <a:t>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습득에따라</a:t>
            </a:r>
            <a:r>
              <a:rPr lang="ko-KR" altLang="en-US" sz="800" dirty="0" smtClean="0">
                <a:solidFill>
                  <a:srgbClr val="FF0000"/>
                </a:solidFill>
              </a:rPr>
              <a:t> 차례대로 출력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pPr marL="228600" indent="-228600"/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</p:txBody>
      </p:sp>
      <p:pic>
        <p:nvPicPr>
          <p:cNvPr id="49" name="Picture 3" descr="C:\Users\aura9369\Desktop\111.png"/>
          <p:cNvPicPr>
            <a:picLocks noChangeAspect="1" noChangeArrowheads="1"/>
          </p:cNvPicPr>
          <p:nvPr/>
        </p:nvPicPr>
        <p:blipFill>
          <a:blip r:embed="rId3" cstate="print"/>
          <a:srcRect l="1140" t="15355" b="69289"/>
          <a:stretch>
            <a:fillRect/>
          </a:stretch>
        </p:blipFill>
        <p:spPr bwMode="auto">
          <a:xfrm>
            <a:off x="2863627" y="6302846"/>
            <a:ext cx="6244184" cy="576064"/>
          </a:xfrm>
          <a:prstGeom prst="rect">
            <a:avLst/>
          </a:prstGeom>
          <a:noFill/>
        </p:spPr>
      </p:pic>
      <p:sp>
        <p:nvSpPr>
          <p:cNvPr id="100" name="직사각형 99"/>
          <p:cNvSpPr/>
          <p:nvPr/>
        </p:nvSpPr>
        <p:spPr>
          <a:xfrm>
            <a:off x="7851229" y="6418287"/>
            <a:ext cx="1152128" cy="21602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/>
          <p:cNvSpPr txBox="1"/>
          <p:nvPr/>
        </p:nvSpPr>
        <p:spPr>
          <a:xfrm>
            <a:off x="8048203" y="6384379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???????</a:t>
            </a:r>
            <a:endParaRPr lang="ko-KR" altLang="en-US" sz="1400" b="1" dirty="0"/>
          </a:p>
        </p:txBody>
      </p:sp>
      <p:sp>
        <p:nvSpPr>
          <p:cNvPr id="50" name="직사각형 49"/>
          <p:cNvSpPr/>
          <p:nvPr/>
        </p:nvSpPr>
        <p:spPr>
          <a:xfrm>
            <a:off x="7347173" y="6312371"/>
            <a:ext cx="485006" cy="432048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6464027" y="6741368"/>
            <a:ext cx="2448272" cy="97582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5743947" y="6346279"/>
            <a:ext cx="288032" cy="432048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/>
          <p:cNvCxnSpPr>
            <a:stCxn id="52" idx="1"/>
            <a:endCxn id="52" idx="3"/>
          </p:cNvCxnSpPr>
          <p:nvPr/>
        </p:nvCxnSpPr>
        <p:spPr>
          <a:xfrm>
            <a:off x="5743947" y="6562303"/>
            <a:ext cx="288032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/>
          <p:cNvGrpSpPr/>
          <p:nvPr/>
        </p:nvGrpSpPr>
        <p:grpSpPr>
          <a:xfrm rot="20430069">
            <a:off x="2742024" y="6330967"/>
            <a:ext cx="583173" cy="234494"/>
            <a:chOff x="1619672" y="764704"/>
            <a:chExt cx="576064" cy="234494"/>
          </a:xfrm>
        </p:grpSpPr>
        <p:sp>
          <p:nvSpPr>
            <p:cNvPr id="57" name="직사각형 56"/>
            <p:cNvSpPr/>
            <p:nvPr/>
          </p:nvSpPr>
          <p:spPr>
            <a:xfrm>
              <a:off x="1619672" y="764704"/>
              <a:ext cx="360040" cy="2160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619672" y="783754"/>
              <a:ext cx="5760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/>
                <a:t>GET</a:t>
              </a:r>
              <a:endParaRPr lang="ko-KR" altLang="en-US" sz="800" b="1" dirty="0"/>
            </a:p>
          </p:txBody>
        </p:sp>
      </p:grpSp>
      <p:grpSp>
        <p:nvGrpSpPr>
          <p:cNvPr id="59" name="그룹 58"/>
          <p:cNvGrpSpPr/>
          <p:nvPr/>
        </p:nvGrpSpPr>
        <p:grpSpPr>
          <a:xfrm rot="20430069">
            <a:off x="4392345" y="6224843"/>
            <a:ext cx="787599" cy="234494"/>
            <a:chOff x="1619672" y="764704"/>
            <a:chExt cx="576064" cy="234494"/>
          </a:xfrm>
        </p:grpSpPr>
        <p:sp>
          <p:nvSpPr>
            <p:cNvPr id="60" name="직사각형 59"/>
            <p:cNvSpPr/>
            <p:nvPr/>
          </p:nvSpPr>
          <p:spPr>
            <a:xfrm>
              <a:off x="1619672" y="764704"/>
              <a:ext cx="360040" cy="2160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619672" y="783754"/>
              <a:ext cx="5760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err="1" smtClean="0"/>
                <a:t>습득</a:t>
              </a:r>
              <a:r>
                <a:rPr lang="ko-KR" altLang="en-US" sz="800" b="1" dirty="0" err="1" smtClean="0"/>
                <a:t>중</a:t>
              </a:r>
              <a:endParaRPr lang="ko-KR" altLang="en-US" sz="800" b="1" dirty="0"/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5762997" y="6355804"/>
            <a:ext cx="288032" cy="432048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 rot="20091312">
            <a:off x="7638044" y="6280094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/>
              <a:t>미습득</a:t>
            </a:r>
            <a:endParaRPr lang="ko-KR" altLang="en-US" sz="800" b="1" dirty="0"/>
          </a:p>
        </p:txBody>
      </p:sp>
      <p:sp>
        <p:nvSpPr>
          <p:cNvPr id="65" name="TextBox 64"/>
          <p:cNvSpPr txBox="1"/>
          <p:nvPr/>
        </p:nvSpPr>
        <p:spPr>
          <a:xfrm rot="20091312">
            <a:off x="5981860" y="6280094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/>
              <a:t>미습득</a:t>
            </a:r>
            <a:endParaRPr lang="ko-KR" altLang="en-US" sz="800" b="1" dirty="0"/>
          </a:p>
        </p:txBody>
      </p:sp>
      <p:sp>
        <p:nvSpPr>
          <p:cNvPr id="66" name="액자 65"/>
          <p:cNvSpPr/>
          <p:nvPr/>
        </p:nvSpPr>
        <p:spPr>
          <a:xfrm>
            <a:off x="2656359" y="6159971"/>
            <a:ext cx="6408712" cy="576064"/>
          </a:xfrm>
          <a:prstGeom prst="frame">
            <a:avLst>
              <a:gd name="adj1" fmla="val 810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16632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11. </a:t>
            </a:r>
            <a:r>
              <a:rPr lang="en-US" altLang="ko-KR" b="1" dirty="0" smtClean="0"/>
              <a:t>SINGLE UI </a:t>
            </a:r>
            <a:r>
              <a:rPr lang="ko-KR" altLang="en-US" b="1" dirty="0" smtClean="0"/>
              <a:t>정리</a:t>
            </a:r>
            <a:endParaRPr lang="ko-KR" altLang="en-US" b="1" dirty="0"/>
          </a:p>
        </p:txBody>
      </p:sp>
      <p:pic>
        <p:nvPicPr>
          <p:cNvPr id="1026" name="Picture 2" descr="C:\Users\aura9369\Desktop\20120313_장은진\06_Popu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836712"/>
            <a:ext cx="5220072" cy="3480048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1547664" y="1475259"/>
            <a:ext cx="2952328" cy="194421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6" idx="3"/>
            <a:endCxn id="11" idx="1"/>
          </p:cNvCxnSpPr>
          <p:nvPr/>
        </p:nvCxnSpPr>
        <p:spPr>
          <a:xfrm flipV="1">
            <a:off x="4499992" y="2219673"/>
            <a:ext cx="1584176" cy="227694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84168" y="198884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오픈 버전에서 </a:t>
            </a:r>
            <a:r>
              <a:rPr lang="en-US" altLang="ko-KR" sz="800" dirty="0" smtClean="0">
                <a:solidFill>
                  <a:srgbClr val="FF0000"/>
                </a:solidFill>
              </a:rPr>
              <a:t>POP UP</a:t>
            </a:r>
            <a:r>
              <a:rPr lang="ko-KR" altLang="en-US" sz="800" dirty="0" smtClean="0">
                <a:solidFill>
                  <a:srgbClr val="FF0000"/>
                </a:solidFill>
              </a:rPr>
              <a:t>제외 되며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메인 </a:t>
            </a:r>
            <a:r>
              <a:rPr lang="en-US" altLang="ko-KR" sz="800" dirty="0" smtClean="0">
                <a:solidFill>
                  <a:srgbClr val="FF0000"/>
                </a:solidFill>
              </a:rPr>
              <a:t>UI</a:t>
            </a:r>
            <a:r>
              <a:rPr lang="ko-KR" altLang="en-US" sz="800" dirty="0" smtClean="0">
                <a:solidFill>
                  <a:srgbClr val="FF0000"/>
                </a:solidFill>
              </a:rPr>
              <a:t>에서 </a:t>
            </a:r>
            <a:r>
              <a:rPr lang="en-US" altLang="ko-KR" sz="800" dirty="0" smtClean="0">
                <a:solidFill>
                  <a:srgbClr val="FF0000"/>
                </a:solidFill>
              </a:rPr>
              <a:t>SINGLE TAP</a:t>
            </a:r>
            <a:r>
              <a:rPr lang="ko-KR" altLang="en-US" sz="800" dirty="0" smtClean="0">
                <a:solidFill>
                  <a:srgbClr val="FF0000"/>
                </a:solidFill>
              </a:rPr>
              <a:t>시에 바로 </a:t>
            </a:r>
            <a:r>
              <a:rPr lang="en-US" altLang="ko-KR" sz="800" dirty="0" smtClean="0">
                <a:solidFill>
                  <a:srgbClr val="FF0000"/>
                </a:solidFill>
              </a:rPr>
              <a:t>TOTAL</a:t>
            </a:r>
            <a:r>
              <a:rPr lang="ko-KR" altLang="en-US" sz="800" dirty="0" smtClean="0">
                <a:solidFill>
                  <a:srgbClr val="FF0000"/>
                </a:solidFill>
              </a:rPr>
              <a:t>플레이 진입  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16632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12. </a:t>
            </a:r>
            <a:r>
              <a:rPr lang="en-US" altLang="ko-KR" b="1" dirty="0" smtClean="0"/>
              <a:t>FRIENDLY UI </a:t>
            </a:r>
            <a:r>
              <a:rPr lang="ko-KR" altLang="en-US" b="1" dirty="0" smtClean="0"/>
              <a:t>정리</a:t>
            </a:r>
            <a:endParaRPr lang="ko-KR" altLang="en-US" b="1" dirty="0"/>
          </a:p>
        </p:txBody>
      </p:sp>
      <p:pic>
        <p:nvPicPr>
          <p:cNvPr id="2050" name="Picture 2" descr="C:\Users\aura9369\Desktop\20120313_장은진\06_Popup_02_lis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836713"/>
            <a:ext cx="5472608" cy="3648405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1590488" y="1268760"/>
            <a:ext cx="3096344" cy="266429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6" idx="3"/>
            <a:endCxn id="28" idx="1"/>
          </p:cNvCxnSpPr>
          <p:nvPr/>
        </p:nvCxnSpPr>
        <p:spPr>
          <a:xfrm>
            <a:off x="4686832" y="2600908"/>
            <a:ext cx="1757376" cy="521189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3382778" y="3106464"/>
            <a:ext cx="288032" cy="2880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375158" y="2314376"/>
            <a:ext cx="288032" cy="2880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382778" y="2704896"/>
            <a:ext cx="288032" cy="288032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375158" y="1882328"/>
            <a:ext cx="288032" cy="288032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874780" y="1916832"/>
            <a:ext cx="625212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871386" y="1920260"/>
            <a:ext cx="6717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대전 신청 </a:t>
            </a:r>
            <a:endParaRPr lang="ko-KR" altLang="en-US" sz="800" b="1" dirty="0"/>
          </a:p>
        </p:txBody>
      </p:sp>
      <p:sp>
        <p:nvSpPr>
          <p:cNvPr id="19" name="직사각형 18"/>
          <p:cNvSpPr/>
          <p:nvPr/>
        </p:nvSpPr>
        <p:spPr>
          <a:xfrm>
            <a:off x="3867160" y="2322592"/>
            <a:ext cx="625212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48526" y="2326020"/>
            <a:ext cx="7234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대전 신청</a:t>
            </a:r>
            <a:endParaRPr lang="ko-KR" altLang="en-US" sz="800" b="1" dirty="0"/>
          </a:p>
        </p:txBody>
      </p:sp>
      <p:sp>
        <p:nvSpPr>
          <p:cNvPr id="21" name="직사각형 20"/>
          <p:cNvSpPr/>
          <p:nvPr/>
        </p:nvSpPr>
        <p:spPr>
          <a:xfrm>
            <a:off x="3867160" y="2728352"/>
            <a:ext cx="625212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3848526" y="2731780"/>
            <a:ext cx="6717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대전 신청</a:t>
            </a:r>
            <a:endParaRPr lang="ko-KR" altLang="en-US" sz="800" b="1" dirty="0"/>
          </a:p>
        </p:txBody>
      </p:sp>
      <p:sp>
        <p:nvSpPr>
          <p:cNvPr id="23" name="직사각형 22"/>
          <p:cNvSpPr/>
          <p:nvPr/>
        </p:nvSpPr>
        <p:spPr>
          <a:xfrm>
            <a:off x="3867160" y="3137540"/>
            <a:ext cx="625212" cy="2160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848526" y="3140968"/>
            <a:ext cx="6717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대전 신청 </a:t>
            </a:r>
            <a:endParaRPr lang="ko-KR" altLang="en-US" sz="800" b="1" dirty="0"/>
          </a:p>
        </p:txBody>
      </p:sp>
      <p:sp>
        <p:nvSpPr>
          <p:cNvPr id="25" name="직사각형 24"/>
          <p:cNvSpPr/>
          <p:nvPr/>
        </p:nvSpPr>
        <p:spPr>
          <a:xfrm>
            <a:off x="3868166" y="2322628"/>
            <a:ext cx="619197" cy="21602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859540" y="3149594"/>
            <a:ext cx="619197" cy="21602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444208" y="1844824"/>
            <a:ext cx="237626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친구 목록 출력 요망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친구 접속 여부 알림 아이콘 활성화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비활성화 출력 요망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대전 신청  활성화</a:t>
            </a:r>
            <a:r>
              <a:rPr lang="en-US" altLang="ko-KR" sz="800" dirty="0" smtClean="0">
                <a:solidFill>
                  <a:srgbClr val="FF0000"/>
                </a:solidFill>
              </a:rPr>
              <a:t>,</a:t>
            </a:r>
            <a:r>
              <a:rPr lang="ko-KR" altLang="en-US" sz="800" dirty="0" smtClean="0">
                <a:solidFill>
                  <a:srgbClr val="FF0000"/>
                </a:solidFill>
              </a:rPr>
              <a:t> 비활성화 출력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 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화살표로 스크롤 가능하며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드레그로도</a:t>
            </a:r>
            <a:r>
              <a:rPr lang="ko-KR" altLang="en-US" sz="800" dirty="0" smtClean="0">
                <a:solidFill>
                  <a:srgbClr val="FF0000"/>
                </a:solidFill>
              </a:rPr>
              <a:t> 스크롤 가능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대전 신청 버튼  </a:t>
            </a:r>
            <a:r>
              <a:rPr lang="en-US" altLang="ko-KR" sz="800" dirty="0" smtClean="0">
                <a:solidFill>
                  <a:srgbClr val="FF0000"/>
                </a:solidFill>
              </a:rPr>
              <a:t>TAP </a:t>
            </a:r>
            <a:r>
              <a:rPr lang="ko-KR" altLang="en-US" sz="800" dirty="0" smtClean="0">
                <a:solidFill>
                  <a:srgbClr val="FF0000"/>
                </a:solidFill>
              </a:rPr>
              <a:t>시에  </a:t>
            </a:r>
            <a:r>
              <a:rPr lang="en-US" altLang="ko-KR" sz="800" dirty="0" smtClean="0">
                <a:solidFill>
                  <a:srgbClr val="FF0000"/>
                </a:solidFill>
              </a:rPr>
              <a:t>POP UP </a:t>
            </a:r>
            <a:r>
              <a:rPr lang="ko-KR" altLang="en-US" sz="800" dirty="0" smtClean="0">
                <a:solidFill>
                  <a:srgbClr val="FF0000"/>
                </a:solidFill>
              </a:rPr>
              <a:t>출력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000</a:t>
            </a:r>
            <a:r>
              <a:rPr lang="ko-KR" altLang="en-US" sz="800" dirty="0" smtClean="0">
                <a:solidFill>
                  <a:srgbClr val="FF0000"/>
                </a:solidFill>
              </a:rPr>
              <a:t>님에게 대전 신청을 하시겠습니까</a:t>
            </a:r>
            <a:r>
              <a:rPr lang="en-US" altLang="ko-KR" sz="800" dirty="0" smtClean="0">
                <a:solidFill>
                  <a:srgbClr val="FF0000"/>
                </a:solidFill>
              </a:rPr>
              <a:t>?</a:t>
            </a: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대전 신청을 받은 사용자는  </a:t>
            </a:r>
            <a:r>
              <a:rPr lang="en-US" altLang="ko-KR" sz="800" dirty="0" smtClean="0">
                <a:solidFill>
                  <a:srgbClr val="FF0000"/>
                </a:solidFill>
              </a:rPr>
              <a:t>POP UP </a:t>
            </a:r>
            <a:r>
              <a:rPr lang="ko-KR" altLang="en-US" sz="800" dirty="0" smtClean="0">
                <a:solidFill>
                  <a:srgbClr val="FF0000"/>
                </a:solidFill>
              </a:rPr>
              <a:t>출력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000</a:t>
            </a:r>
            <a:r>
              <a:rPr lang="ko-KR" altLang="en-US" sz="800" dirty="0" smtClean="0">
                <a:solidFill>
                  <a:srgbClr val="FF0000"/>
                </a:solidFill>
              </a:rPr>
              <a:t>님에게 대전 신청이 들어왔습니다</a:t>
            </a:r>
            <a:r>
              <a:rPr lang="en-US" altLang="ko-KR" sz="800" dirty="0" smtClean="0">
                <a:solidFill>
                  <a:srgbClr val="FF0000"/>
                </a:solidFill>
              </a:rPr>
              <a:t>. </a:t>
            </a:r>
            <a:r>
              <a:rPr lang="ko-KR" altLang="en-US" sz="800" dirty="0" smtClean="0">
                <a:solidFill>
                  <a:srgbClr val="FF0000"/>
                </a:solidFill>
              </a:rPr>
              <a:t>수락 하시겠습니까</a:t>
            </a:r>
            <a:r>
              <a:rPr lang="en-US" altLang="ko-KR" sz="800" dirty="0" smtClean="0">
                <a:solidFill>
                  <a:srgbClr val="FF0000"/>
                </a:solidFill>
              </a:rPr>
              <a:t>?</a:t>
            </a: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347864" y="2738378"/>
            <a:ext cx="648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ON</a:t>
            </a:r>
            <a:endParaRPr lang="ko-KR" altLang="en-US" sz="8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3330612" y="2357506"/>
            <a:ext cx="648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OFF</a:t>
            </a:r>
            <a:endParaRPr lang="ko-KR" altLang="en-US" sz="8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3347864" y="1916832"/>
            <a:ext cx="648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ON</a:t>
            </a:r>
            <a:endParaRPr lang="ko-KR" altLang="en-US" sz="8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347864" y="3158220"/>
            <a:ext cx="648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OFF</a:t>
            </a:r>
            <a:endParaRPr lang="ko-KR" altLang="en-US" sz="800" b="1" dirty="0"/>
          </a:p>
        </p:txBody>
      </p:sp>
      <p:sp>
        <p:nvSpPr>
          <p:cNvPr id="37" name="이등변 삼각형 36"/>
          <p:cNvSpPr/>
          <p:nvPr/>
        </p:nvSpPr>
        <p:spPr>
          <a:xfrm>
            <a:off x="2771800" y="1319092"/>
            <a:ext cx="648072" cy="144016"/>
          </a:xfrm>
          <a:prstGeom prst="triangl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/>
          <p:cNvSpPr/>
          <p:nvPr/>
        </p:nvSpPr>
        <p:spPr>
          <a:xfrm flipV="1">
            <a:off x="2815233" y="3639398"/>
            <a:ext cx="648072" cy="135632"/>
          </a:xfrm>
          <a:prstGeom prst="triangl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16632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13. </a:t>
            </a:r>
            <a:r>
              <a:rPr lang="en-US" altLang="ko-KR" b="1" dirty="0" smtClean="0"/>
              <a:t>PP </a:t>
            </a:r>
            <a:r>
              <a:rPr lang="ko-KR" altLang="en-US" b="1" dirty="0" smtClean="0"/>
              <a:t>로그인</a:t>
            </a:r>
            <a:r>
              <a:rPr lang="en-US" altLang="ko-KR" b="1" dirty="0" smtClean="0"/>
              <a:t> UI </a:t>
            </a:r>
            <a:r>
              <a:rPr lang="ko-KR" altLang="en-US" b="1" dirty="0" smtClean="0"/>
              <a:t>정리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692696"/>
            <a:ext cx="5904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FF0000"/>
                </a:solidFill>
              </a:rPr>
              <a:t>(PP </a:t>
            </a:r>
            <a:r>
              <a:rPr lang="ko-KR" altLang="en-US" sz="3600" dirty="0" smtClean="0">
                <a:solidFill>
                  <a:srgbClr val="FF0000"/>
                </a:solidFill>
              </a:rPr>
              <a:t>가이드라인 참조</a:t>
            </a:r>
            <a:r>
              <a:rPr lang="en-US" altLang="ko-KR" sz="3600" dirty="0" smtClean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5122" name="Picture 2" descr="\\Mob-file\네오위즈모바일_장현국\제작본부\00.Project_김기완\01.진행중\캐주얼야구\[DOCU] 피망플러스\IMG_237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441" y="1556792"/>
            <a:ext cx="1542483" cy="2313725"/>
          </a:xfrm>
          <a:prstGeom prst="rect">
            <a:avLst/>
          </a:prstGeom>
          <a:noFill/>
        </p:spPr>
      </p:pic>
      <p:pic>
        <p:nvPicPr>
          <p:cNvPr id="5124" name="Picture 4" descr="\\Mob-file\네오위즈모바일_장현국\제작본부\00.Project_김기완\01.진행중\캐주얼야구\[DOCU] 피망플러스\IMG_237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41057" y="1556792"/>
            <a:ext cx="1523231" cy="2284846"/>
          </a:xfrm>
          <a:prstGeom prst="rect">
            <a:avLst/>
          </a:prstGeom>
          <a:noFill/>
        </p:spPr>
      </p:pic>
      <p:pic>
        <p:nvPicPr>
          <p:cNvPr id="5125" name="Picture 5" descr="\\Mob-file\네오위즈모바일_장현국\제작본부\00.Project_김기완\01.진행중\캐주얼야구\[DOCU] 피망플러스\IMG_237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56881" y="1556792"/>
            <a:ext cx="1523231" cy="2284847"/>
          </a:xfrm>
          <a:prstGeom prst="rect">
            <a:avLst/>
          </a:prstGeom>
          <a:noFill/>
        </p:spPr>
      </p:pic>
      <p:pic>
        <p:nvPicPr>
          <p:cNvPr id="5126" name="Picture 6" descr="\\Mob-file\네오위즈모바일_장현국\제작본부\00.Project_김기완\01.진행중\캐주얼야구\[DOCU] 피망플러스\IMG_2376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63688" y="1564413"/>
            <a:ext cx="1584176" cy="2304256"/>
          </a:xfrm>
          <a:prstGeom prst="rect">
            <a:avLst/>
          </a:prstGeom>
          <a:noFill/>
        </p:spPr>
      </p:pic>
      <p:pic>
        <p:nvPicPr>
          <p:cNvPr id="5127" name="Picture 7" descr="\\Mob-file\네오위즈모바일_장현국\제작본부\00.Project_김기완\01.진행중\캐주얼야구\[DOCU] 피망플러스\IMG_2389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45005" y="4005064"/>
            <a:ext cx="1584175" cy="2376262"/>
          </a:xfrm>
          <a:prstGeom prst="rect">
            <a:avLst/>
          </a:prstGeom>
          <a:noFill/>
        </p:spPr>
      </p:pic>
      <p:pic>
        <p:nvPicPr>
          <p:cNvPr id="5128" name="Picture 8" descr="\\Mob-file\네오위즈모바일_장현국\제작본부\00.Project_김기완\01.진행중\캐주얼야구\[DOCU] 피망플러스\pp새계정생성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1682" y="1556792"/>
            <a:ext cx="1512167" cy="1296144"/>
          </a:xfrm>
          <a:prstGeom prst="rect">
            <a:avLst/>
          </a:prstGeom>
          <a:noFill/>
        </p:spPr>
      </p:pic>
      <p:pic>
        <p:nvPicPr>
          <p:cNvPr id="5129" name="Picture 9" descr="\\Mob-file\네오위즈모바일_장현국\제작본부\00.Project_김기완\01.진행중\캐주얼야구\[DOCU] 피망플러스\PP이용화면캡쳐\IMG_2374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056881" y="3960440"/>
            <a:ext cx="1517915" cy="2276872"/>
          </a:xfrm>
          <a:prstGeom prst="rect">
            <a:avLst/>
          </a:prstGeom>
          <a:noFill/>
        </p:spPr>
      </p:pic>
      <p:pic>
        <p:nvPicPr>
          <p:cNvPr id="5130" name="Picture 10" descr="\\Mob-file\네오위즈모바일_장현국\제작본부\00.Project_김기완\01.진행중\캐주얼야구\[DOCU] 피망플러스\PP이용화면캡쳐\IMG_2375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664807" y="3993189"/>
            <a:ext cx="1517914" cy="22768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16632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14. </a:t>
            </a:r>
            <a:r>
              <a:rPr lang="en-US" altLang="ko-KR" b="1" dirty="0" smtClean="0"/>
              <a:t>OPTION UI </a:t>
            </a:r>
            <a:r>
              <a:rPr lang="ko-KR" altLang="en-US" b="1" dirty="0" smtClean="0"/>
              <a:t>정리</a:t>
            </a:r>
            <a:endParaRPr lang="ko-KR" altLang="en-US" b="1" dirty="0"/>
          </a:p>
        </p:txBody>
      </p:sp>
      <p:pic>
        <p:nvPicPr>
          <p:cNvPr id="3" name="Picture 2" descr="C:\Users\aura9369\Desktop\20120313_장은진\06_Popup_02_lis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836713"/>
            <a:ext cx="5472608" cy="3648405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/>
        </p:nvSpPr>
        <p:spPr>
          <a:xfrm>
            <a:off x="1619672" y="1484784"/>
            <a:ext cx="3024336" cy="25202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619672" y="1340768"/>
            <a:ext cx="936104" cy="216024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691680" y="1317908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OPTION</a:t>
            </a:r>
            <a:endParaRPr lang="ko-KR" altLang="en-US" sz="1200" b="1" dirty="0"/>
          </a:p>
        </p:txBody>
      </p:sp>
      <p:sp>
        <p:nvSpPr>
          <p:cNvPr id="20" name="직사각형 19"/>
          <p:cNvSpPr/>
          <p:nvPr/>
        </p:nvSpPr>
        <p:spPr>
          <a:xfrm>
            <a:off x="1956852" y="1598320"/>
            <a:ext cx="2448272" cy="6480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560460" y="1711841"/>
            <a:ext cx="576064" cy="21602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594368" y="1738893"/>
            <a:ext cx="144016" cy="144016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082200" y="1711841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SOUND</a:t>
            </a:r>
            <a:endParaRPr lang="ko-KR" altLang="en-US" sz="1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018304" y="1666121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FX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018304" y="1879481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BGM</a:t>
            </a:r>
            <a:endParaRPr lang="ko-KR" altLang="en-US" sz="1200" b="1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568080" y="1995681"/>
            <a:ext cx="576064" cy="216024"/>
          </a:xfrm>
          <a:prstGeom prst="round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969648" y="2022733"/>
            <a:ext cx="144016" cy="144016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419872" y="1537345"/>
            <a:ext cx="9361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ON         OFF</a:t>
            </a:r>
            <a:endParaRPr lang="ko-KR" altLang="en-US" sz="800" b="1" dirty="0"/>
          </a:p>
        </p:txBody>
      </p:sp>
      <p:sp>
        <p:nvSpPr>
          <p:cNvPr id="21" name="직사각형 20"/>
          <p:cNvSpPr/>
          <p:nvPr/>
        </p:nvSpPr>
        <p:spPr>
          <a:xfrm>
            <a:off x="1691680" y="2780928"/>
            <a:ext cx="2880320" cy="64807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620928" y="2723167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CONTROL</a:t>
            </a:r>
            <a:endParaRPr lang="ko-KR" altLang="en-US" sz="1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763688" y="2980719"/>
            <a:ext cx="1224136" cy="276999"/>
          </a:xfrm>
          <a:prstGeom prst="rect">
            <a:avLst/>
          </a:prstGeom>
          <a:solidFill>
            <a:srgbClr val="00B0F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G SENSER</a:t>
            </a:r>
            <a:endParaRPr lang="ko-KR" altLang="en-US" sz="1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203848" y="2979955"/>
            <a:ext cx="1296144" cy="2769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VIRTUAL STICK</a:t>
            </a:r>
            <a:endParaRPr lang="ko-KR" altLang="en-US" sz="1200" b="1" dirty="0"/>
          </a:p>
        </p:txBody>
      </p:sp>
      <p:sp>
        <p:nvSpPr>
          <p:cNvPr id="22" name="직사각형 21"/>
          <p:cNvSpPr/>
          <p:nvPr/>
        </p:nvSpPr>
        <p:spPr>
          <a:xfrm>
            <a:off x="1691680" y="3469535"/>
            <a:ext cx="1656184" cy="5040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767116" y="3567831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고객센터 문의 하기</a:t>
            </a:r>
            <a:endParaRPr lang="ko-KR" altLang="en-US" sz="1200" b="1" dirty="0"/>
          </a:p>
        </p:txBody>
      </p:sp>
      <p:sp>
        <p:nvSpPr>
          <p:cNvPr id="24" name="직사각형 23"/>
          <p:cNvSpPr/>
          <p:nvPr/>
        </p:nvSpPr>
        <p:spPr>
          <a:xfrm>
            <a:off x="3416444" y="3477155"/>
            <a:ext cx="1155556" cy="5040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461400" y="3575451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CREDIT</a:t>
            </a:r>
            <a:endParaRPr lang="ko-KR" altLang="en-US" sz="1200" b="1" dirty="0"/>
          </a:p>
        </p:txBody>
      </p:sp>
      <p:cxnSp>
        <p:nvCxnSpPr>
          <p:cNvPr id="26" name="직선 화살표 연결선 25"/>
          <p:cNvCxnSpPr>
            <a:stCxn id="20" idx="0"/>
            <a:endCxn id="30" idx="2"/>
          </p:cNvCxnSpPr>
          <p:nvPr/>
        </p:nvCxnSpPr>
        <p:spPr>
          <a:xfrm flipV="1">
            <a:off x="3180988" y="671210"/>
            <a:ext cx="346896" cy="92711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915816" y="332656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사운드 옵션 출력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</p:txBody>
      </p:sp>
      <p:cxnSp>
        <p:nvCxnSpPr>
          <p:cNvPr id="34" name="직선 화살표 연결선 33"/>
          <p:cNvCxnSpPr>
            <a:stCxn id="21" idx="3"/>
            <a:endCxn id="37" idx="1"/>
          </p:cNvCxnSpPr>
          <p:nvPr/>
        </p:nvCxnSpPr>
        <p:spPr>
          <a:xfrm flipV="1">
            <a:off x="4572000" y="1735361"/>
            <a:ext cx="1656184" cy="1369603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228184" y="1196752"/>
            <a:ext cx="17281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컨트롤 옵션 출력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(</a:t>
            </a:r>
            <a:r>
              <a:rPr lang="ko-KR" altLang="en-US" sz="800" dirty="0" smtClean="0">
                <a:solidFill>
                  <a:srgbClr val="FF0000"/>
                </a:solidFill>
              </a:rPr>
              <a:t>선택 시 활성화 비활성화 구분</a:t>
            </a:r>
            <a:r>
              <a:rPr lang="en-US" altLang="ko-KR" sz="8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G SENSER, VIRTUAL STICK</a:t>
            </a: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(</a:t>
            </a:r>
            <a:r>
              <a:rPr lang="ko-KR" altLang="en-US" sz="800" dirty="0" smtClean="0">
                <a:solidFill>
                  <a:srgbClr val="FF0000"/>
                </a:solidFill>
              </a:rPr>
              <a:t>선택 시 활성화 비활성화 구분</a:t>
            </a:r>
            <a:r>
              <a:rPr lang="en-US" altLang="ko-KR" sz="8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en-US" altLang="ko-KR" sz="800" dirty="0" smtClean="0">
              <a:solidFill>
                <a:srgbClr val="FF0000"/>
              </a:solidFill>
            </a:endParaRPr>
          </a:p>
        </p:txBody>
      </p:sp>
      <p:cxnSp>
        <p:nvCxnSpPr>
          <p:cNvPr id="40" name="직선 화살표 연결선 39"/>
          <p:cNvCxnSpPr>
            <a:stCxn id="22" idx="2"/>
            <a:endCxn id="55" idx="0"/>
          </p:cNvCxnSpPr>
          <p:nvPr/>
        </p:nvCxnSpPr>
        <p:spPr>
          <a:xfrm flipH="1">
            <a:off x="1979712" y="3973591"/>
            <a:ext cx="540060" cy="823561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24" idx="3"/>
            <a:endCxn id="46" idx="1"/>
          </p:cNvCxnSpPr>
          <p:nvPr/>
        </p:nvCxnSpPr>
        <p:spPr>
          <a:xfrm>
            <a:off x="4572000" y="3729183"/>
            <a:ext cx="1584176" cy="434706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156176" y="3933056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FF0000"/>
                </a:solidFill>
              </a:rPr>
              <a:t>CREDIT </a:t>
            </a:r>
            <a:r>
              <a:rPr lang="ko-KR" altLang="en-US" sz="800" dirty="0" smtClean="0">
                <a:solidFill>
                  <a:srgbClr val="FF0000"/>
                </a:solidFill>
              </a:rPr>
              <a:t>출력용 버튼 출력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버튼 </a:t>
            </a:r>
            <a:r>
              <a:rPr lang="en-US" altLang="ko-KR" sz="800" dirty="0" smtClean="0">
                <a:solidFill>
                  <a:srgbClr val="FF0000"/>
                </a:solidFill>
              </a:rPr>
              <a:t>TAP</a:t>
            </a:r>
            <a:r>
              <a:rPr lang="ko-KR" altLang="en-US" sz="800" dirty="0" smtClean="0">
                <a:solidFill>
                  <a:srgbClr val="FF0000"/>
                </a:solidFill>
              </a:rPr>
              <a:t>시 </a:t>
            </a:r>
            <a:r>
              <a:rPr lang="en-US" altLang="ko-KR" sz="800" dirty="0" smtClean="0">
                <a:solidFill>
                  <a:srgbClr val="FF0000"/>
                </a:solidFill>
              </a:rPr>
              <a:t>CREDIT</a:t>
            </a:r>
            <a:r>
              <a:rPr lang="ko-KR" altLang="en-US" sz="800" dirty="0" smtClean="0">
                <a:solidFill>
                  <a:srgbClr val="FF0000"/>
                </a:solidFill>
              </a:rPr>
              <a:t>화면으로 이동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923928" y="4038957"/>
            <a:ext cx="735320" cy="216024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4011176" y="4016097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BACK</a:t>
            </a:r>
            <a:endParaRPr lang="ko-KR" altLang="en-US" sz="1200" b="1" dirty="0"/>
          </a:p>
        </p:txBody>
      </p:sp>
      <p:cxnSp>
        <p:nvCxnSpPr>
          <p:cNvPr id="50" name="직선 화살표 연결선 49"/>
          <p:cNvCxnSpPr>
            <a:stCxn id="48" idx="1"/>
            <a:endCxn id="53" idx="1"/>
          </p:cNvCxnSpPr>
          <p:nvPr/>
        </p:nvCxnSpPr>
        <p:spPr>
          <a:xfrm flipH="1">
            <a:off x="3707904" y="4146969"/>
            <a:ext cx="216024" cy="747452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707904" y="4725144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FF0000"/>
                </a:solidFill>
              </a:rPr>
              <a:t>BACK </a:t>
            </a:r>
            <a:r>
              <a:rPr lang="ko-KR" altLang="en-US" sz="800" dirty="0" smtClean="0">
                <a:solidFill>
                  <a:srgbClr val="FF0000"/>
                </a:solidFill>
              </a:rPr>
              <a:t>버튼 출력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115616" y="4797152"/>
            <a:ext cx="1728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고객센터 문의</a:t>
            </a:r>
            <a:r>
              <a:rPr lang="en-US" altLang="ko-KR" sz="800" dirty="0" smtClean="0">
                <a:solidFill>
                  <a:srgbClr val="FF0000"/>
                </a:solidFill>
              </a:rPr>
              <a:t> </a:t>
            </a:r>
            <a:r>
              <a:rPr lang="ko-KR" altLang="en-US" sz="800" dirty="0" smtClean="0">
                <a:solidFill>
                  <a:srgbClr val="FF0000"/>
                </a:solidFill>
              </a:rPr>
              <a:t>버튼 출력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버튼 </a:t>
            </a:r>
            <a:r>
              <a:rPr lang="en-US" altLang="ko-KR" sz="800" dirty="0" smtClean="0">
                <a:solidFill>
                  <a:srgbClr val="FF0000"/>
                </a:solidFill>
              </a:rPr>
              <a:t>TAP</a:t>
            </a:r>
            <a:r>
              <a:rPr lang="ko-KR" altLang="en-US" sz="800" dirty="0" smtClean="0">
                <a:solidFill>
                  <a:srgbClr val="FF0000"/>
                </a:solidFill>
              </a:rPr>
              <a:t>시에 </a:t>
            </a:r>
            <a:r>
              <a:rPr lang="en-US" altLang="ko-KR" sz="800" dirty="0" smtClean="0">
                <a:solidFill>
                  <a:srgbClr val="FF0000"/>
                </a:solidFill>
              </a:rPr>
              <a:t>PP </a:t>
            </a:r>
            <a:r>
              <a:rPr lang="ko-KR" altLang="en-US" sz="800" dirty="0" smtClean="0">
                <a:solidFill>
                  <a:srgbClr val="FF0000"/>
                </a:solidFill>
              </a:rPr>
              <a:t>고객센터로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이메일</a:t>
            </a:r>
            <a:r>
              <a:rPr lang="ko-KR" altLang="en-US" sz="800" dirty="0" smtClean="0">
                <a:solidFill>
                  <a:srgbClr val="FF0000"/>
                </a:solidFill>
              </a:rPr>
              <a:t> 보내기로 이동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(PP </a:t>
            </a:r>
            <a:r>
              <a:rPr lang="ko-KR" altLang="en-US" sz="800" dirty="0" smtClean="0">
                <a:solidFill>
                  <a:srgbClr val="FF0000"/>
                </a:solidFill>
              </a:rPr>
              <a:t>가이드라인 참조</a:t>
            </a:r>
            <a:r>
              <a:rPr lang="en-US" altLang="ko-KR" sz="8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963810" y="2300725"/>
            <a:ext cx="2464174" cy="43204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2282299" y="2365231"/>
            <a:ext cx="1170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VIBRATION</a:t>
            </a:r>
            <a:endParaRPr lang="ko-KR" altLang="en-US" sz="1200" b="1" dirty="0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3579790" y="2469043"/>
            <a:ext cx="576064" cy="21602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3613698" y="2496095"/>
            <a:ext cx="144016" cy="144016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3439202" y="2294547"/>
            <a:ext cx="9361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ON         OFF</a:t>
            </a:r>
            <a:endParaRPr lang="ko-KR" altLang="en-US" sz="8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6444208" y="2492896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진동 옵션 출력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</p:txBody>
      </p:sp>
      <p:cxnSp>
        <p:nvCxnSpPr>
          <p:cNvPr id="47" name="직선 화살표 연결선 46"/>
          <p:cNvCxnSpPr>
            <a:stCxn id="38" idx="3"/>
            <a:endCxn id="45" idx="1"/>
          </p:cNvCxnSpPr>
          <p:nvPr/>
        </p:nvCxnSpPr>
        <p:spPr>
          <a:xfrm>
            <a:off x="4427984" y="2516749"/>
            <a:ext cx="2016224" cy="145424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\\Mob-file\네오위즈모바일_장현국\제작본부\00.Project_김기완\01.진행중\캐주얼야구\그래픽 ui\시안\20120223_허대영\01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764704"/>
            <a:ext cx="6048671" cy="4032448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79512" y="116632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2. GAME </a:t>
            </a:r>
            <a:r>
              <a:rPr lang="ko-KR" altLang="en-US" b="1" dirty="0" smtClean="0"/>
              <a:t>진입</a:t>
            </a:r>
            <a:r>
              <a:rPr lang="en-US" altLang="ko-KR" b="1" dirty="0" smtClean="0"/>
              <a:t>(1)</a:t>
            </a:r>
            <a:r>
              <a:rPr lang="ko-KR" altLang="en-US" b="1" dirty="0" smtClean="0"/>
              <a:t> 타자 정리</a:t>
            </a:r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1979712" y="692696"/>
            <a:ext cx="648072" cy="50405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6" idx="0"/>
            <a:endCxn id="9" idx="2"/>
          </p:cNvCxnSpPr>
          <p:nvPr/>
        </p:nvCxnSpPr>
        <p:spPr>
          <a:xfrm flipV="1">
            <a:off x="2303748" y="527194"/>
            <a:ext cx="1620180" cy="165502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31840" y="188640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FF0000"/>
                </a:solidFill>
              </a:rPr>
              <a:t>PP </a:t>
            </a:r>
            <a:r>
              <a:rPr lang="ko-KR" altLang="en-US" sz="800" dirty="0" smtClean="0">
                <a:solidFill>
                  <a:srgbClr val="FF0000"/>
                </a:solidFill>
              </a:rPr>
              <a:t>아이디가 아닌 </a:t>
            </a:r>
            <a:r>
              <a:rPr lang="en-US" altLang="ko-KR" sz="800" dirty="0" smtClean="0">
                <a:solidFill>
                  <a:srgbClr val="FF0000"/>
                </a:solidFill>
              </a:rPr>
              <a:t>TEAM </a:t>
            </a:r>
            <a:r>
              <a:rPr lang="ko-KR" altLang="en-US" sz="800" dirty="0" smtClean="0">
                <a:solidFill>
                  <a:srgbClr val="FF0000"/>
                </a:solidFill>
              </a:rPr>
              <a:t>이름으로 출력 요망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580112" y="1218524"/>
            <a:ext cx="720080" cy="288032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endCxn id="14" idx="1"/>
          </p:cNvCxnSpPr>
          <p:nvPr/>
        </p:nvCxnSpPr>
        <p:spPr>
          <a:xfrm>
            <a:off x="5940152" y="1484784"/>
            <a:ext cx="1080120" cy="2123946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20272" y="3501008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캐릭터 이름 노출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dirty="0"/>
          </a:p>
        </p:txBody>
      </p:sp>
      <p:sp>
        <p:nvSpPr>
          <p:cNvPr id="15" name="직사각형 14"/>
          <p:cNvSpPr/>
          <p:nvPr/>
        </p:nvSpPr>
        <p:spPr>
          <a:xfrm>
            <a:off x="3707904" y="836712"/>
            <a:ext cx="216024" cy="288032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stCxn id="15" idx="0"/>
          </p:cNvCxnSpPr>
          <p:nvPr/>
        </p:nvCxnSpPr>
        <p:spPr>
          <a:xfrm flipV="1">
            <a:off x="3815916" y="548680"/>
            <a:ext cx="1116124" cy="288032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932040" y="332656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선 </a:t>
            </a:r>
            <a:r>
              <a:rPr lang="ko-KR" altLang="en-US" sz="800" dirty="0" err="1" smtClean="0"/>
              <a:t>후공</a:t>
            </a:r>
            <a:r>
              <a:rPr lang="ko-KR" altLang="en-US" sz="800" dirty="0" smtClean="0"/>
              <a:t> 표시 출력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dirty="0"/>
          </a:p>
        </p:txBody>
      </p:sp>
      <p:sp>
        <p:nvSpPr>
          <p:cNvPr id="22" name="직사각형 21"/>
          <p:cNvSpPr/>
          <p:nvPr/>
        </p:nvSpPr>
        <p:spPr>
          <a:xfrm>
            <a:off x="5688124" y="908720"/>
            <a:ext cx="324036" cy="288032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>
            <a:stCxn id="22" idx="2"/>
            <a:endCxn id="25" idx="1"/>
          </p:cNvCxnSpPr>
          <p:nvPr/>
        </p:nvCxnSpPr>
        <p:spPr>
          <a:xfrm>
            <a:off x="5850142" y="1196752"/>
            <a:ext cx="1314146" cy="205193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164288" y="3140968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캐릭터 레벨 노출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dirty="0"/>
          </a:p>
        </p:txBody>
      </p:sp>
      <p:sp>
        <p:nvSpPr>
          <p:cNvPr id="26" name="직사각형 25"/>
          <p:cNvSpPr/>
          <p:nvPr/>
        </p:nvSpPr>
        <p:spPr>
          <a:xfrm>
            <a:off x="4427984" y="2276872"/>
            <a:ext cx="1800200" cy="1872208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>
            <a:stCxn id="26" idx="3"/>
            <a:endCxn id="30" idx="1"/>
          </p:cNvCxnSpPr>
          <p:nvPr/>
        </p:nvCxnSpPr>
        <p:spPr>
          <a:xfrm>
            <a:off x="6228184" y="3212976"/>
            <a:ext cx="720080" cy="1084476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948264" y="4005064"/>
            <a:ext cx="1584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배트 아이콘 당김에 따른 </a:t>
            </a:r>
            <a:endParaRPr lang="en-US" altLang="ko-KR" sz="800" dirty="0" smtClean="0"/>
          </a:p>
          <a:p>
            <a:r>
              <a:rPr lang="ko-KR" altLang="en-US" sz="800" dirty="0" smtClean="0"/>
              <a:t>배트 아이콘 변화와 </a:t>
            </a:r>
            <a:endParaRPr lang="en-US" altLang="ko-KR" sz="800" dirty="0" smtClean="0"/>
          </a:p>
          <a:p>
            <a:r>
              <a:rPr lang="ko-KR" altLang="en-US" sz="800" dirty="0" smtClean="0"/>
              <a:t>배트 아이콘 뒤에 위치한 게이지 변화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dirty="0"/>
          </a:p>
        </p:txBody>
      </p:sp>
      <p:sp>
        <p:nvSpPr>
          <p:cNvPr id="31" name="직사각형 30"/>
          <p:cNvSpPr/>
          <p:nvPr/>
        </p:nvSpPr>
        <p:spPr>
          <a:xfrm>
            <a:off x="2915816" y="692696"/>
            <a:ext cx="720080" cy="504056"/>
          </a:xfrm>
          <a:prstGeom prst="rect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>
            <a:stCxn id="31" idx="2"/>
            <a:endCxn id="35" idx="0"/>
          </p:cNvCxnSpPr>
          <p:nvPr/>
        </p:nvCxnSpPr>
        <p:spPr>
          <a:xfrm>
            <a:off x="3275856" y="1196752"/>
            <a:ext cx="864096" cy="3888432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47864" y="5085184"/>
            <a:ext cx="158417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진행중인 </a:t>
            </a:r>
            <a:r>
              <a:rPr lang="en-US" altLang="ko-KR" sz="800" dirty="0" smtClean="0"/>
              <a:t>ROUND</a:t>
            </a:r>
            <a:r>
              <a:rPr lang="ko-KR" altLang="en-US" sz="800" dirty="0" smtClean="0"/>
              <a:t>표시 출력 </a:t>
            </a:r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dirty="0"/>
          </a:p>
        </p:txBody>
      </p:sp>
      <p:sp>
        <p:nvSpPr>
          <p:cNvPr id="38" name="직사각형 37"/>
          <p:cNvSpPr/>
          <p:nvPr/>
        </p:nvSpPr>
        <p:spPr>
          <a:xfrm>
            <a:off x="1475656" y="764704"/>
            <a:ext cx="504056" cy="432048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/>
          <p:cNvCxnSpPr>
            <a:stCxn id="38" idx="2"/>
            <a:endCxn id="41" idx="0"/>
          </p:cNvCxnSpPr>
          <p:nvPr/>
        </p:nvCxnSpPr>
        <p:spPr>
          <a:xfrm>
            <a:off x="1727684" y="1196752"/>
            <a:ext cx="828092" cy="3888432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763688" y="5085184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진행중인 플레이어의 스코어 출력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dirty="0"/>
          </a:p>
        </p:txBody>
      </p:sp>
      <p:sp>
        <p:nvSpPr>
          <p:cNvPr id="42" name="직사각형 41"/>
          <p:cNvSpPr/>
          <p:nvPr/>
        </p:nvSpPr>
        <p:spPr>
          <a:xfrm>
            <a:off x="899592" y="908720"/>
            <a:ext cx="432048" cy="50405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/>
          <p:cNvCxnSpPr>
            <a:stCxn id="42" idx="0"/>
            <a:endCxn id="48" idx="0"/>
          </p:cNvCxnSpPr>
          <p:nvPr/>
        </p:nvCxnSpPr>
        <p:spPr>
          <a:xfrm flipH="1">
            <a:off x="899592" y="908720"/>
            <a:ext cx="216024" cy="4176464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07504" y="5085184"/>
            <a:ext cx="1584176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FF0000"/>
                </a:solidFill>
              </a:rPr>
              <a:t>캐릭터 뒤 국기 출력 </a:t>
            </a:r>
            <a:r>
              <a:rPr lang="ko-KR" altLang="en-US" sz="800" b="1" dirty="0" err="1" smtClean="0">
                <a:solidFill>
                  <a:srgbClr val="FF0000"/>
                </a:solidFill>
              </a:rPr>
              <a:t>올림픽팀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참고 하여 출력요망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012160" y="692696"/>
            <a:ext cx="288032" cy="288032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/>
          <p:cNvCxnSpPr>
            <a:stCxn id="34" idx="3"/>
            <a:endCxn id="40" idx="1"/>
          </p:cNvCxnSpPr>
          <p:nvPr/>
        </p:nvCxnSpPr>
        <p:spPr>
          <a:xfrm>
            <a:off x="6300192" y="836712"/>
            <a:ext cx="504056" cy="834772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804248" y="332656"/>
            <a:ext cx="2232248" cy="2677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0000"/>
                </a:solidFill>
              </a:rPr>
              <a:t>I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아이콘은 </a:t>
            </a:r>
            <a:r>
              <a:rPr lang="ko-KR" altLang="en-US" sz="800" b="1" dirty="0" err="1" smtClean="0">
                <a:solidFill>
                  <a:srgbClr val="FF0000"/>
                </a:solidFill>
              </a:rPr>
              <a:t>싱글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플레이에서만 활성화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ko-KR" altLang="en-US" sz="800" b="1" dirty="0" smtClean="0">
                <a:solidFill>
                  <a:srgbClr val="FF0000"/>
                </a:solidFill>
              </a:rPr>
              <a:t>멀티 플레이에서는 비활성화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.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ko-KR" altLang="en-US" sz="800" b="1" dirty="0" err="1" smtClean="0">
                <a:solidFill>
                  <a:srgbClr val="FF0000"/>
                </a:solidFill>
              </a:rPr>
              <a:t>싱글</a:t>
            </a:r>
            <a:r>
              <a:rPr lang="ko-KR" altLang="en-US" sz="800" b="1" smtClean="0">
                <a:solidFill>
                  <a:srgbClr val="FF0000"/>
                </a:solidFill>
              </a:rPr>
              <a:t> 플레이 시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I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버튼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TAP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하면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POP UP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노출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endParaRPr lang="en-US" altLang="ko-KR" sz="800" b="1" dirty="0" smtClean="0">
              <a:solidFill>
                <a:srgbClr val="FF0000"/>
              </a:solidFill>
            </a:endParaRPr>
          </a:p>
          <a:p>
            <a:endParaRPr lang="en-US" altLang="ko-KR" sz="800" b="1" dirty="0" smtClean="0">
              <a:solidFill>
                <a:srgbClr val="FF0000"/>
              </a:solidFill>
            </a:endParaRPr>
          </a:p>
          <a:p>
            <a:endParaRPr lang="en-US" altLang="ko-KR" sz="800" b="1" dirty="0" smtClean="0">
              <a:solidFill>
                <a:srgbClr val="FF0000"/>
              </a:solidFill>
            </a:endParaRPr>
          </a:p>
          <a:p>
            <a:endParaRPr lang="en-US" altLang="ko-KR" sz="800" b="1" dirty="0" smtClean="0">
              <a:solidFill>
                <a:srgbClr val="FF0000"/>
              </a:solidFill>
            </a:endParaRPr>
          </a:p>
          <a:p>
            <a:endParaRPr lang="en-US" altLang="ko-KR" sz="800" b="1" dirty="0" smtClean="0">
              <a:solidFill>
                <a:srgbClr val="FF0000"/>
              </a:solidFill>
            </a:endParaRPr>
          </a:p>
          <a:p>
            <a:endParaRPr lang="en-US" altLang="ko-KR" sz="800" b="1" dirty="0" smtClean="0">
              <a:solidFill>
                <a:srgbClr val="FF0000"/>
              </a:solidFill>
            </a:endParaRPr>
          </a:p>
          <a:p>
            <a:endParaRPr lang="en-US" altLang="ko-KR" sz="800" b="1" dirty="0" smtClean="0">
              <a:solidFill>
                <a:srgbClr val="FF0000"/>
              </a:solidFill>
            </a:endParaRPr>
          </a:p>
          <a:p>
            <a:endParaRPr lang="en-US" altLang="ko-KR" sz="800" b="1" dirty="0" smtClean="0">
              <a:solidFill>
                <a:srgbClr val="FF0000"/>
              </a:solidFill>
            </a:endParaRPr>
          </a:p>
          <a:p>
            <a:endParaRPr lang="en-US" altLang="ko-KR" sz="800" b="1" dirty="0" smtClean="0">
              <a:solidFill>
                <a:srgbClr val="FF0000"/>
              </a:solidFill>
            </a:endParaRPr>
          </a:p>
          <a:p>
            <a:endParaRPr lang="en-US" altLang="ko-KR" sz="800" b="1" dirty="0" smtClean="0">
              <a:solidFill>
                <a:srgbClr val="FF0000"/>
              </a:solidFill>
            </a:endParaRPr>
          </a:p>
          <a:p>
            <a:endParaRPr lang="en-US" altLang="ko-KR" sz="800" b="1" dirty="0" smtClean="0">
              <a:solidFill>
                <a:srgbClr val="FF0000"/>
              </a:solidFill>
            </a:endParaRPr>
          </a:p>
          <a:p>
            <a:endParaRPr lang="en-US" altLang="ko-KR" sz="800" b="1" dirty="0" smtClean="0">
              <a:solidFill>
                <a:srgbClr val="FF0000"/>
              </a:solidFill>
            </a:endParaRPr>
          </a:p>
          <a:p>
            <a:endParaRPr lang="en-US" altLang="ko-KR" sz="800" b="1" dirty="0" smtClean="0">
              <a:solidFill>
                <a:srgbClr val="FF0000"/>
              </a:solidFill>
            </a:endParaRPr>
          </a:p>
          <a:p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ko-KR" altLang="en-US" sz="800" b="1" dirty="0" smtClean="0">
                <a:solidFill>
                  <a:srgbClr val="FF0000"/>
                </a:solidFill>
              </a:rPr>
              <a:t> 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QUIT TAP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하면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POP UP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출력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게임의 진행 상황이 저장되지 않습니다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. </a:t>
            </a:r>
            <a:r>
              <a:rPr lang="ko-KR" altLang="en-US" sz="800" b="1" dirty="0" err="1" smtClean="0">
                <a:solidFill>
                  <a:srgbClr val="FF0000"/>
                </a:solidFill>
              </a:rPr>
              <a:t>싱글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플레이를 종료 하시겠습니까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?)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b="1" dirty="0" smtClean="0">
              <a:solidFill>
                <a:srgbClr val="FF000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48264" y="908720"/>
            <a:ext cx="1944216" cy="15841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7299678" y="949224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PAUSE</a:t>
            </a:r>
            <a:endParaRPr lang="ko-KR" altLang="en-US" sz="24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7308304" y="1499036"/>
            <a:ext cx="115212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RESUME</a:t>
            </a:r>
            <a:endParaRPr lang="ko-KR" altLang="en-US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7486824" y="1916832"/>
            <a:ext cx="79208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QUIT</a:t>
            </a:r>
            <a:endParaRPr lang="ko-KR" altLang="en-US" b="1" dirty="0"/>
          </a:p>
        </p:txBody>
      </p:sp>
      <p:cxnSp>
        <p:nvCxnSpPr>
          <p:cNvPr id="58" name="직선 화살표 연결선 57"/>
          <p:cNvCxnSpPr>
            <a:stCxn id="71" idx="1"/>
            <a:endCxn id="61" idx="3"/>
          </p:cNvCxnSpPr>
          <p:nvPr/>
        </p:nvCxnSpPr>
        <p:spPr>
          <a:xfrm flipH="1">
            <a:off x="5364088" y="5805264"/>
            <a:ext cx="1709142" cy="25057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123728" y="5517232"/>
            <a:ext cx="3240360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0070C0"/>
                </a:solidFill>
              </a:rPr>
              <a:t>타자</a:t>
            </a:r>
            <a:r>
              <a:rPr lang="en-US" altLang="ko-KR" sz="800" dirty="0" smtClean="0">
                <a:solidFill>
                  <a:srgbClr val="0070C0"/>
                </a:solidFill>
              </a:rPr>
              <a:t> </a:t>
            </a:r>
            <a:r>
              <a:rPr lang="ko-KR" altLang="en-US" sz="800" dirty="0" smtClean="0">
                <a:solidFill>
                  <a:srgbClr val="0070C0"/>
                </a:solidFill>
              </a:rPr>
              <a:t>플레이 화면 출력과 동시에 해당 팝업 노출</a:t>
            </a:r>
            <a:r>
              <a:rPr lang="en-US" altLang="ko-KR" sz="800" dirty="0" smtClean="0">
                <a:solidFill>
                  <a:srgbClr val="0070C0"/>
                </a:solidFill>
              </a:rPr>
              <a:t>(</a:t>
            </a:r>
            <a:r>
              <a:rPr lang="ko-KR" altLang="en-US" sz="800" dirty="0" smtClean="0">
                <a:solidFill>
                  <a:srgbClr val="0070C0"/>
                </a:solidFill>
              </a:rPr>
              <a:t>주루 상황 이미지</a:t>
            </a:r>
            <a:r>
              <a:rPr lang="en-US" altLang="ko-KR" sz="800" dirty="0" smtClean="0">
                <a:solidFill>
                  <a:srgbClr val="0070C0"/>
                </a:solidFill>
              </a:rPr>
              <a:t>)</a:t>
            </a:r>
          </a:p>
          <a:p>
            <a:r>
              <a:rPr lang="ko-KR" altLang="en-US" sz="800" dirty="0" smtClean="0">
                <a:solidFill>
                  <a:srgbClr val="0070C0"/>
                </a:solidFill>
              </a:rPr>
              <a:t>주자 상황에 따라 주루에 표시 번쩍</a:t>
            </a:r>
            <a:endParaRPr lang="en-US" altLang="ko-KR" sz="800" dirty="0" smtClean="0">
              <a:solidFill>
                <a:srgbClr val="0070C0"/>
              </a:solidFill>
            </a:endParaRPr>
          </a:p>
          <a:p>
            <a:r>
              <a:rPr lang="ko-KR" altLang="en-US" sz="800" dirty="0" smtClean="0">
                <a:solidFill>
                  <a:srgbClr val="0070C0"/>
                </a:solidFill>
              </a:rPr>
              <a:t>동작 종료 후  </a:t>
            </a:r>
            <a:r>
              <a:rPr lang="en-US" altLang="ko-KR" sz="800" dirty="0" smtClean="0">
                <a:solidFill>
                  <a:srgbClr val="0070C0"/>
                </a:solidFill>
              </a:rPr>
              <a:t>1~0.5</a:t>
            </a:r>
            <a:r>
              <a:rPr lang="ko-KR" altLang="en-US" sz="800" dirty="0" smtClean="0">
                <a:solidFill>
                  <a:srgbClr val="0070C0"/>
                </a:solidFill>
              </a:rPr>
              <a:t>초</a:t>
            </a:r>
            <a:r>
              <a:rPr lang="en-US" altLang="ko-KR" sz="800" dirty="0" smtClean="0">
                <a:solidFill>
                  <a:srgbClr val="0070C0"/>
                </a:solidFill>
              </a:rPr>
              <a:t> </a:t>
            </a:r>
            <a:r>
              <a:rPr lang="ko-KR" altLang="en-US" sz="800" dirty="0" smtClean="0">
                <a:solidFill>
                  <a:srgbClr val="0070C0"/>
                </a:solidFill>
              </a:rPr>
              <a:t>사이에 옅어지며 사라짐</a:t>
            </a:r>
            <a:endParaRPr lang="en-US" altLang="ko-KR" sz="800" dirty="0" smtClean="0">
              <a:solidFill>
                <a:srgbClr val="0070C0"/>
              </a:solidFill>
            </a:endParaRPr>
          </a:p>
          <a:p>
            <a:endParaRPr lang="en-US" altLang="ko-KR" sz="800" dirty="0" smtClean="0">
              <a:solidFill>
                <a:srgbClr val="0070C0"/>
              </a:solidFill>
            </a:endParaRPr>
          </a:p>
          <a:p>
            <a:r>
              <a:rPr lang="ko-KR" altLang="en-US" sz="800" dirty="0" smtClean="0">
                <a:solidFill>
                  <a:srgbClr val="0070C0"/>
                </a:solidFill>
              </a:rPr>
              <a:t>주자 </a:t>
            </a:r>
            <a:r>
              <a:rPr lang="en-US" altLang="ko-KR" sz="800" dirty="0" smtClean="0">
                <a:solidFill>
                  <a:srgbClr val="0070C0"/>
                </a:solidFill>
              </a:rPr>
              <a:t>1, 2</a:t>
            </a:r>
            <a:r>
              <a:rPr lang="ko-KR" altLang="en-US" sz="800" dirty="0" err="1" smtClean="0">
                <a:solidFill>
                  <a:srgbClr val="0070C0"/>
                </a:solidFill>
              </a:rPr>
              <a:t>루</a:t>
            </a:r>
            <a:r>
              <a:rPr lang="ko-KR" altLang="en-US" sz="800" dirty="0" smtClean="0">
                <a:solidFill>
                  <a:srgbClr val="0070C0"/>
                </a:solidFill>
              </a:rPr>
              <a:t> 시에 </a:t>
            </a:r>
            <a:r>
              <a:rPr lang="en-US" altLang="ko-KR" sz="800" dirty="0" smtClean="0">
                <a:solidFill>
                  <a:srgbClr val="0070C0"/>
                </a:solidFill>
              </a:rPr>
              <a:t>1</a:t>
            </a:r>
            <a:r>
              <a:rPr lang="ko-KR" altLang="en-US" sz="800" dirty="0" err="1" smtClean="0">
                <a:solidFill>
                  <a:srgbClr val="0070C0"/>
                </a:solidFill>
              </a:rPr>
              <a:t>루</a:t>
            </a:r>
            <a:r>
              <a:rPr lang="ko-KR" altLang="en-US" sz="800" dirty="0" smtClean="0">
                <a:solidFill>
                  <a:srgbClr val="0070C0"/>
                </a:solidFill>
              </a:rPr>
              <a:t> 번쩍 </a:t>
            </a:r>
            <a:r>
              <a:rPr lang="en-US" altLang="ko-KR" sz="800" dirty="0" smtClean="0">
                <a:solidFill>
                  <a:srgbClr val="0070C0"/>
                </a:solidFill>
                <a:sym typeface="Wingdings" pitchFamily="2" charset="2"/>
              </a:rPr>
              <a:t></a:t>
            </a:r>
            <a:r>
              <a:rPr lang="ko-KR" altLang="en-US" sz="800" dirty="0" smtClean="0">
                <a:solidFill>
                  <a:srgbClr val="0070C0"/>
                </a:solidFill>
              </a:rPr>
              <a:t> </a:t>
            </a:r>
            <a:r>
              <a:rPr lang="en-US" altLang="ko-KR" sz="800" dirty="0" smtClean="0">
                <a:solidFill>
                  <a:srgbClr val="0070C0"/>
                </a:solidFill>
              </a:rPr>
              <a:t>1</a:t>
            </a:r>
            <a:r>
              <a:rPr lang="ko-KR" altLang="en-US" sz="800" dirty="0" err="1" smtClean="0">
                <a:solidFill>
                  <a:srgbClr val="0070C0"/>
                </a:solidFill>
              </a:rPr>
              <a:t>루</a:t>
            </a:r>
            <a:r>
              <a:rPr lang="ko-KR" altLang="en-US" sz="800" dirty="0" smtClean="0">
                <a:solidFill>
                  <a:srgbClr val="0070C0"/>
                </a:solidFill>
              </a:rPr>
              <a:t> 캐릭터 번쩍 </a:t>
            </a:r>
            <a:r>
              <a:rPr lang="en-US" altLang="ko-KR" sz="800" dirty="0" smtClean="0">
                <a:solidFill>
                  <a:srgbClr val="0070C0"/>
                </a:solidFill>
              </a:rPr>
              <a:t>, 2</a:t>
            </a:r>
            <a:r>
              <a:rPr lang="ko-KR" altLang="en-US" sz="800" dirty="0" err="1" smtClean="0">
                <a:solidFill>
                  <a:srgbClr val="0070C0"/>
                </a:solidFill>
              </a:rPr>
              <a:t>루</a:t>
            </a:r>
            <a:r>
              <a:rPr lang="ko-KR" altLang="en-US" sz="800" dirty="0" smtClean="0">
                <a:solidFill>
                  <a:srgbClr val="0070C0"/>
                </a:solidFill>
              </a:rPr>
              <a:t> 번쩍 </a:t>
            </a:r>
            <a:r>
              <a:rPr lang="en-US" altLang="ko-KR" sz="800" dirty="0" smtClean="0">
                <a:solidFill>
                  <a:srgbClr val="0070C0"/>
                </a:solidFill>
                <a:sym typeface="Wingdings" pitchFamily="2" charset="2"/>
              </a:rPr>
              <a:t></a:t>
            </a:r>
            <a:r>
              <a:rPr lang="ko-KR" altLang="en-US" sz="800" dirty="0" smtClean="0">
                <a:solidFill>
                  <a:srgbClr val="0070C0"/>
                </a:solidFill>
              </a:rPr>
              <a:t> </a:t>
            </a:r>
            <a:r>
              <a:rPr lang="en-US" altLang="ko-KR" sz="800" dirty="0" smtClean="0">
                <a:solidFill>
                  <a:srgbClr val="0070C0"/>
                </a:solidFill>
              </a:rPr>
              <a:t>2</a:t>
            </a:r>
            <a:r>
              <a:rPr lang="ko-KR" altLang="en-US" sz="800" dirty="0" err="1" smtClean="0">
                <a:solidFill>
                  <a:srgbClr val="0070C0"/>
                </a:solidFill>
              </a:rPr>
              <a:t>루</a:t>
            </a:r>
            <a:r>
              <a:rPr lang="ko-KR" altLang="en-US" sz="800" dirty="0" smtClean="0">
                <a:solidFill>
                  <a:srgbClr val="0070C0"/>
                </a:solidFill>
              </a:rPr>
              <a:t> 캐릭터 번쩍</a:t>
            </a:r>
            <a:endParaRPr lang="en-US" altLang="ko-KR" sz="800" dirty="0" smtClean="0">
              <a:solidFill>
                <a:srgbClr val="0070C0"/>
              </a:solidFill>
            </a:endParaRPr>
          </a:p>
          <a:p>
            <a:endParaRPr lang="en-US" altLang="ko-KR" sz="800" dirty="0" smtClean="0">
              <a:solidFill>
                <a:srgbClr val="0070C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2051720" y="5445224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9" name="Picture 2" descr="\\Mob-file\네오위즈모바일_장현국\제작본부\00.Project_김기완\01.진행중\캐주얼야구\그래픽 ui\시안\20120223_허대영\01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72200" y="4941168"/>
            <a:ext cx="2520279" cy="16801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1" name="직사각형 70"/>
          <p:cNvSpPr/>
          <p:nvPr/>
        </p:nvSpPr>
        <p:spPr>
          <a:xfrm>
            <a:off x="7073230" y="5373216"/>
            <a:ext cx="1152128" cy="8640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 rot="18919151">
            <a:off x="7441212" y="5606706"/>
            <a:ext cx="432048" cy="432048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/>
          <p:nvPr/>
        </p:nvSpPr>
        <p:spPr>
          <a:xfrm>
            <a:off x="7893893" y="5742781"/>
            <a:ext cx="144016" cy="144016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/>
          <p:cNvSpPr/>
          <p:nvPr/>
        </p:nvSpPr>
        <p:spPr>
          <a:xfrm>
            <a:off x="7274396" y="5742781"/>
            <a:ext cx="144016" cy="144016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/>
          <p:cNvSpPr/>
          <p:nvPr/>
        </p:nvSpPr>
        <p:spPr>
          <a:xfrm>
            <a:off x="7577286" y="5445224"/>
            <a:ext cx="144016" cy="144016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/>
          <p:cNvSpPr/>
          <p:nvPr/>
        </p:nvSpPr>
        <p:spPr>
          <a:xfrm>
            <a:off x="6300192" y="4869160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\\Mob-file\네오위즈모바일_장현국\제작본부\00.Project_김기완\01.진행중\캐주얼야구\그래픽 ui\시안\20120313_강정하\투수모드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764704"/>
            <a:ext cx="4104456" cy="273630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79512" y="116632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2. GAME </a:t>
            </a:r>
            <a:r>
              <a:rPr lang="ko-KR" altLang="en-US" b="1" dirty="0" smtClean="0"/>
              <a:t>진입</a:t>
            </a:r>
            <a:r>
              <a:rPr lang="en-US" altLang="ko-KR" b="1" dirty="0" smtClean="0"/>
              <a:t>(2) </a:t>
            </a:r>
            <a:r>
              <a:rPr lang="ko-KR" altLang="en-US" b="1" dirty="0" smtClean="0"/>
              <a:t>투수 정리</a:t>
            </a:r>
            <a:endParaRPr lang="ko-KR" altLang="en-US" b="1" dirty="0"/>
          </a:p>
        </p:txBody>
      </p:sp>
      <p:sp>
        <p:nvSpPr>
          <p:cNvPr id="26" name="직사각형 25"/>
          <p:cNvSpPr/>
          <p:nvPr/>
        </p:nvSpPr>
        <p:spPr>
          <a:xfrm>
            <a:off x="3707904" y="1234256"/>
            <a:ext cx="792088" cy="50405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>
            <a:stCxn id="26" idx="3"/>
            <a:endCxn id="30" idx="1"/>
          </p:cNvCxnSpPr>
          <p:nvPr/>
        </p:nvCxnSpPr>
        <p:spPr>
          <a:xfrm flipV="1">
            <a:off x="4499992" y="1436877"/>
            <a:ext cx="360040" cy="49407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860032" y="836712"/>
            <a:ext cx="1224136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첫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투구시에는</a:t>
            </a:r>
            <a:r>
              <a:rPr lang="ko-KR" altLang="en-US" sz="800" dirty="0" smtClean="0">
                <a:solidFill>
                  <a:srgbClr val="FF0000"/>
                </a:solidFill>
              </a:rPr>
              <a:t> </a:t>
            </a:r>
            <a:r>
              <a:rPr lang="en-US" altLang="ko-KR" sz="800" dirty="0" smtClean="0">
                <a:solidFill>
                  <a:srgbClr val="FF0000"/>
                </a:solidFill>
              </a:rPr>
              <a:t>---</a:t>
            </a:r>
            <a:r>
              <a:rPr lang="ko-KR" altLang="en-US" sz="800" dirty="0" smtClean="0">
                <a:solidFill>
                  <a:srgbClr val="FF0000"/>
                </a:solidFill>
              </a:rPr>
              <a:t>과 </a:t>
            </a:r>
            <a:r>
              <a:rPr lang="en-US" altLang="ko-KR" sz="800" dirty="0" smtClean="0">
                <a:solidFill>
                  <a:srgbClr val="FF0000"/>
                </a:solidFill>
              </a:rPr>
              <a:t>000</a:t>
            </a:r>
            <a:r>
              <a:rPr lang="ko-KR" altLang="en-US" sz="800" dirty="0" smtClean="0">
                <a:solidFill>
                  <a:srgbClr val="FF0000"/>
                </a:solidFill>
              </a:rPr>
              <a:t>으로 출력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b="1" dirty="0" err="1" smtClean="0">
                <a:solidFill>
                  <a:srgbClr val="FF0000"/>
                </a:solidFill>
              </a:rPr>
              <a:t>두번째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투구 </a:t>
            </a:r>
            <a:r>
              <a:rPr lang="ko-KR" altLang="en-US" sz="800" b="1" dirty="0" err="1" smtClean="0">
                <a:solidFill>
                  <a:srgbClr val="FF0000"/>
                </a:solidFill>
              </a:rPr>
              <a:t>부터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전 플레이의 </a:t>
            </a:r>
            <a:r>
              <a:rPr lang="ko-KR" altLang="en-US" sz="800" b="1" dirty="0" err="1" smtClean="0">
                <a:solidFill>
                  <a:srgbClr val="FF0000"/>
                </a:solidFill>
              </a:rPr>
              <a:t>구종과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시속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(KM/H </a:t>
            </a:r>
            <a:r>
              <a:rPr lang="en-US" altLang="ko-KR" sz="8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800" b="1" dirty="0" smtClean="0">
                <a:solidFill>
                  <a:srgbClr val="FF0000"/>
                </a:solidFill>
                <a:sym typeface="Wingdings" pitchFamily="2" charset="2"/>
              </a:rPr>
              <a:t>한국</a:t>
            </a:r>
            <a:r>
              <a:rPr lang="en-US" altLang="ko-KR" sz="800" b="1" dirty="0" smtClean="0">
                <a:solidFill>
                  <a:srgbClr val="FF0000"/>
                </a:solidFill>
                <a:sym typeface="Wingdings" pitchFamily="2" charset="2"/>
              </a:rPr>
              <a:t>, </a:t>
            </a:r>
            <a:r>
              <a:rPr lang="ko-KR" altLang="en-US" sz="800" b="1" dirty="0" smtClean="0">
                <a:solidFill>
                  <a:srgbClr val="FF0000"/>
                </a:solidFill>
                <a:sym typeface="Wingdings" pitchFamily="2" charset="2"/>
              </a:rPr>
              <a:t>일본</a:t>
            </a:r>
            <a:r>
              <a:rPr lang="en-US" altLang="ko-KR" sz="800" b="1" dirty="0" smtClean="0">
                <a:solidFill>
                  <a:srgbClr val="FF0000"/>
                </a:solidFill>
                <a:sym typeface="Wingdings" pitchFamily="2" charset="2"/>
              </a:rPr>
              <a:t>) (MPH  </a:t>
            </a:r>
            <a:r>
              <a:rPr lang="ko-KR" altLang="en-US" sz="800" b="1" dirty="0" smtClean="0">
                <a:solidFill>
                  <a:srgbClr val="FF0000"/>
                </a:solidFill>
                <a:sym typeface="Wingdings" pitchFamily="2" charset="2"/>
              </a:rPr>
              <a:t>미국</a:t>
            </a:r>
            <a:r>
              <a:rPr lang="en-US" altLang="ko-KR" sz="800" b="1" dirty="0" smtClean="0">
                <a:solidFill>
                  <a:srgbClr val="FF0000"/>
                </a:solidFill>
                <a:sym typeface="Wingdings" pitchFamily="2" charset="2"/>
              </a:rPr>
              <a:t>)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출력 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pic>
        <p:nvPicPr>
          <p:cNvPr id="4099" name="Picture 3" descr="\\Mob-file\네오위즈모바일_장현국\제작본부\00.Project_김기완\01.진행중\캐주얼야구\그래픽 ui\시안\20120305_강정하\투수모드0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93116" y="3645024"/>
            <a:ext cx="4606867" cy="3071244"/>
          </a:xfrm>
          <a:prstGeom prst="rect">
            <a:avLst/>
          </a:prstGeom>
          <a:noFill/>
        </p:spPr>
      </p:pic>
      <p:sp>
        <p:nvSpPr>
          <p:cNvPr id="40" name="직사각형 39"/>
          <p:cNvSpPr/>
          <p:nvPr/>
        </p:nvSpPr>
        <p:spPr>
          <a:xfrm>
            <a:off x="5220072" y="4149080"/>
            <a:ext cx="2952328" cy="194421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/>
          <p:cNvCxnSpPr>
            <a:stCxn id="40" idx="1"/>
            <a:endCxn id="45" idx="3"/>
          </p:cNvCxnSpPr>
          <p:nvPr/>
        </p:nvCxnSpPr>
        <p:spPr>
          <a:xfrm flipH="1">
            <a:off x="4067944" y="5121188"/>
            <a:ext cx="1152128" cy="276129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27584" y="4797152"/>
            <a:ext cx="3240360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투수 캐릭터의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셋팅</a:t>
            </a:r>
            <a:r>
              <a:rPr lang="ko-KR" altLang="en-US" sz="800" dirty="0" smtClean="0">
                <a:solidFill>
                  <a:srgbClr val="FF0000"/>
                </a:solidFill>
              </a:rPr>
              <a:t> 된 변화 구 출력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b="1" dirty="0" smtClean="0">
                <a:solidFill>
                  <a:srgbClr val="FF0000"/>
                </a:solidFill>
              </a:rPr>
              <a:t>가이드 화살표는 화살표가 없는 라인으로 교체 요망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각 변화구 이미지 개별 제작 요망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사용자의 변화구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셋팅이</a:t>
            </a:r>
            <a:r>
              <a:rPr lang="ko-KR" altLang="en-US" sz="800" dirty="0" smtClean="0">
                <a:solidFill>
                  <a:srgbClr val="FF0000"/>
                </a:solidFill>
              </a:rPr>
              <a:t> 달라 질 수 있기 때문</a:t>
            </a:r>
            <a:r>
              <a:rPr lang="en-US" altLang="ko-KR" sz="800" dirty="0" smtClean="0">
                <a:solidFill>
                  <a:srgbClr val="FF0000"/>
                </a:solidFill>
              </a:rPr>
              <a:t>)</a:t>
            </a:r>
            <a:r>
              <a:rPr lang="ko-KR" altLang="en-US" sz="800" dirty="0" smtClean="0">
                <a:solidFill>
                  <a:srgbClr val="FF0000"/>
                </a:solidFill>
              </a:rPr>
              <a:t> 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b="1" dirty="0" err="1" smtClean="0">
                <a:solidFill>
                  <a:srgbClr val="FF0000"/>
                </a:solidFill>
              </a:rPr>
              <a:t>구종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별 제스처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POP UP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노출 뒤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TAP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하면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POP UP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사라지도록</a:t>
            </a:r>
            <a:r>
              <a:rPr lang="en-US" altLang="ko-KR" sz="800" dirty="0" smtClean="0">
                <a:solidFill>
                  <a:srgbClr val="00B0F0"/>
                </a:solidFill>
              </a:rPr>
              <a:t> </a:t>
            </a: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139952" y="764704"/>
            <a:ext cx="288032" cy="288032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12" idx="3"/>
            <a:endCxn id="15" idx="2"/>
          </p:cNvCxnSpPr>
          <p:nvPr/>
        </p:nvCxnSpPr>
        <p:spPr>
          <a:xfrm flipV="1">
            <a:off x="4427984" y="578297"/>
            <a:ext cx="504056" cy="330423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923928" y="116632"/>
            <a:ext cx="2016224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0000"/>
                </a:solidFill>
              </a:rPr>
              <a:t>I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아이콘은 </a:t>
            </a:r>
            <a:r>
              <a:rPr lang="ko-KR" altLang="en-US" sz="800" b="1" dirty="0" err="1" smtClean="0">
                <a:solidFill>
                  <a:srgbClr val="FF0000"/>
                </a:solidFill>
              </a:rPr>
              <a:t>싱글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플레이에서만 활성화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ko-KR" altLang="en-US" sz="800" b="1" dirty="0" smtClean="0">
                <a:solidFill>
                  <a:srgbClr val="FF0000"/>
                </a:solidFill>
              </a:rPr>
              <a:t>멀티 플레이에서는 비활성화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.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050" y="6254175"/>
            <a:ext cx="2016224" cy="58477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FF0000"/>
                </a:solidFill>
              </a:rPr>
              <a:t>폰 상태에 따라 화면의 위아래가 바뀌는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UI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는 메뉴 화면에서만 적용되며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게임 플레이 시에는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LOCK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cxnSp>
        <p:nvCxnSpPr>
          <p:cNvPr id="29" name="직선 화살표 연결선 28"/>
          <p:cNvCxnSpPr>
            <a:stCxn id="25" idx="2"/>
            <a:endCxn id="34" idx="0"/>
          </p:cNvCxnSpPr>
          <p:nvPr/>
        </p:nvCxnSpPr>
        <p:spPr>
          <a:xfrm>
            <a:off x="2300131" y="1305464"/>
            <a:ext cx="147633" cy="233956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27584" y="3645024"/>
            <a:ext cx="324036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0070C0"/>
                </a:solidFill>
              </a:rPr>
              <a:t>주자 상황에 따라 주자 캐릭터 출력</a:t>
            </a:r>
            <a:r>
              <a:rPr lang="en-US" altLang="ko-KR" sz="800" dirty="0" smtClean="0">
                <a:solidFill>
                  <a:srgbClr val="0070C0"/>
                </a:solidFill>
              </a:rPr>
              <a:t>(</a:t>
            </a:r>
            <a:r>
              <a:rPr lang="ko-KR" altLang="en-US" sz="800" dirty="0" smtClean="0">
                <a:solidFill>
                  <a:srgbClr val="0070C0"/>
                </a:solidFill>
              </a:rPr>
              <a:t>총 </a:t>
            </a:r>
            <a:r>
              <a:rPr lang="en-US" altLang="ko-KR" sz="800" dirty="0" smtClean="0">
                <a:solidFill>
                  <a:srgbClr val="0070C0"/>
                </a:solidFill>
              </a:rPr>
              <a:t>3</a:t>
            </a:r>
            <a:r>
              <a:rPr lang="ko-KR" altLang="en-US" sz="800" dirty="0" smtClean="0">
                <a:solidFill>
                  <a:srgbClr val="0070C0"/>
                </a:solidFill>
              </a:rPr>
              <a:t>종</a:t>
            </a:r>
            <a:r>
              <a:rPr lang="en-US" altLang="ko-KR" sz="800" dirty="0" smtClean="0">
                <a:solidFill>
                  <a:srgbClr val="0070C0"/>
                </a:solidFill>
                <a:sym typeface="Wingdings" pitchFamily="2" charset="2"/>
              </a:rPr>
              <a:t> </a:t>
            </a:r>
            <a:r>
              <a:rPr lang="ko-KR" altLang="en-US" sz="800" dirty="0" smtClean="0">
                <a:solidFill>
                  <a:srgbClr val="0070C0"/>
                </a:solidFill>
                <a:sym typeface="Wingdings" pitchFamily="2" charset="2"/>
              </a:rPr>
              <a:t>여자</a:t>
            </a:r>
            <a:r>
              <a:rPr lang="en-US" altLang="ko-KR" sz="800" dirty="0" smtClean="0">
                <a:solidFill>
                  <a:srgbClr val="0070C0"/>
                </a:solidFill>
                <a:sym typeface="Wingdings" pitchFamily="2" charset="2"/>
              </a:rPr>
              <a:t>, </a:t>
            </a:r>
            <a:r>
              <a:rPr lang="ko-KR" altLang="en-US" sz="800" dirty="0" smtClean="0">
                <a:solidFill>
                  <a:srgbClr val="0070C0"/>
                </a:solidFill>
                <a:sym typeface="Wingdings" pitchFamily="2" charset="2"/>
              </a:rPr>
              <a:t>남</a:t>
            </a:r>
            <a:r>
              <a:rPr lang="en-US" altLang="ko-KR" sz="800" dirty="0" smtClean="0">
                <a:solidFill>
                  <a:srgbClr val="0070C0"/>
                </a:solidFill>
                <a:sym typeface="Wingdings" pitchFamily="2" charset="2"/>
              </a:rPr>
              <a:t>2</a:t>
            </a:r>
            <a:r>
              <a:rPr lang="ko-KR" altLang="en-US" sz="800" dirty="0" smtClean="0">
                <a:solidFill>
                  <a:srgbClr val="0070C0"/>
                </a:solidFill>
              </a:rPr>
              <a:t> 랜덤</a:t>
            </a:r>
            <a:r>
              <a:rPr lang="en-US" altLang="ko-KR" sz="800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800" dirty="0" smtClean="0">
                <a:solidFill>
                  <a:srgbClr val="0070C0"/>
                </a:solidFill>
              </a:rPr>
              <a:t>(</a:t>
            </a:r>
            <a:r>
              <a:rPr lang="ko-KR" altLang="en-US" sz="800" dirty="0" smtClean="0">
                <a:solidFill>
                  <a:srgbClr val="0070C0"/>
                </a:solidFill>
              </a:rPr>
              <a:t>상위 주자 출력 시에 동시에 캐릭터도 출력</a:t>
            </a:r>
            <a:r>
              <a:rPr lang="en-US" altLang="ko-KR" sz="800" dirty="0" smtClean="0">
                <a:solidFill>
                  <a:srgbClr val="0070C0"/>
                </a:solidFill>
              </a:rPr>
              <a:t>)</a:t>
            </a:r>
          </a:p>
          <a:p>
            <a:endParaRPr lang="en-US" altLang="ko-KR" sz="800" dirty="0" smtClean="0">
              <a:solidFill>
                <a:srgbClr val="0070C0"/>
              </a:solidFill>
            </a:endParaRPr>
          </a:p>
          <a:p>
            <a:r>
              <a:rPr lang="ko-KR" altLang="en-US" sz="800" dirty="0" smtClean="0">
                <a:solidFill>
                  <a:srgbClr val="0070C0"/>
                </a:solidFill>
              </a:rPr>
              <a:t>주자 </a:t>
            </a:r>
            <a:r>
              <a:rPr lang="en-US" altLang="ko-KR" sz="800" dirty="0" smtClean="0">
                <a:solidFill>
                  <a:srgbClr val="0070C0"/>
                </a:solidFill>
              </a:rPr>
              <a:t>1, 2</a:t>
            </a:r>
            <a:r>
              <a:rPr lang="ko-KR" altLang="en-US" sz="800" dirty="0" err="1" smtClean="0">
                <a:solidFill>
                  <a:srgbClr val="0070C0"/>
                </a:solidFill>
              </a:rPr>
              <a:t>루</a:t>
            </a:r>
            <a:r>
              <a:rPr lang="ko-KR" altLang="en-US" sz="800" dirty="0" smtClean="0">
                <a:solidFill>
                  <a:srgbClr val="0070C0"/>
                </a:solidFill>
              </a:rPr>
              <a:t> 시에 </a:t>
            </a:r>
            <a:r>
              <a:rPr lang="en-US" altLang="ko-KR" sz="800" dirty="0" smtClean="0">
                <a:solidFill>
                  <a:srgbClr val="0070C0"/>
                </a:solidFill>
              </a:rPr>
              <a:t>1</a:t>
            </a:r>
            <a:r>
              <a:rPr lang="ko-KR" altLang="en-US" sz="800" dirty="0" err="1" smtClean="0">
                <a:solidFill>
                  <a:srgbClr val="0070C0"/>
                </a:solidFill>
              </a:rPr>
              <a:t>루</a:t>
            </a:r>
            <a:r>
              <a:rPr lang="ko-KR" altLang="en-US" sz="800" dirty="0" smtClean="0">
                <a:solidFill>
                  <a:srgbClr val="0070C0"/>
                </a:solidFill>
              </a:rPr>
              <a:t> 번쩍 </a:t>
            </a:r>
            <a:r>
              <a:rPr lang="en-US" altLang="ko-KR" sz="800" dirty="0" smtClean="0">
                <a:solidFill>
                  <a:srgbClr val="0070C0"/>
                </a:solidFill>
                <a:sym typeface="Wingdings" pitchFamily="2" charset="2"/>
              </a:rPr>
              <a:t></a:t>
            </a:r>
            <a:r>
              <a:rPr lang="ko-KR" altLang="en-US" sz="800" dirty="0" smtClean="0">
                <a:solidFill>
                  <a:srgbClr val="0070C0"/>
                </a:solidFill>
              </a:rPr>
              <a:t> </a:t>
            </a:r>
            <a:r>
              <a:rPr lang="en-US" altLang="ko-KR" sz="800" dirty="0" smtClean="0">
                <a:solidFill>
                  <a:srgbClr val="0070C0"/>
                </a:solidFill>
              </a:rPr>
              <a:t>1</a:t>
            </a:r>
            <a:r>
              <a:rPr lang="ko-KR" altLang="en-US" sz="800" dirty="0" err="1" smtClean="0">
                <a:solidFill>
                  <a:srgbClr val="0070C0"/>
                </a:solidFill>
              </a:rPr>
              <a:t>루</a:t>
            </a:r>
            <a:r>
              <a:rPr lang="ko-KR" altLang="en-US" sz="800" dirty="0" smtClean="0">
                <a:solidFill>
                  <a:srgbClr val="0070C0"/>
                </a:solidFill>
              </a:rPr>
              <a:t> 캐릭터 번쩍 </a:t>
            </a:r>
            <a:r>
              <a:rPr lang="en-US" altLang="ko-KR" sz="800" dirty="0" smtClean="0">
                <a:solidFill>
                  <a:srgbClr val="0070C0"/>
                </a:solidFill>
              </a:rPr>
              <a:t>, 2</a:t>
            </a:r>
            <a:r>
              <a:rPr lang="ko-KR" altLang="en-US" sz="800" dirty="0" err="1" smtClean="0">
                <a:solidFill>
                  <a:srgbClr val="0070C0"/>
                </a:solidFill>
              </a:rPr>
              <a:t>루</a:t>
            </a:r>
            <a:r>
              <a:rPr lang="ko-KR" altLang="en-US" sz="800" dirty="0" smtClean="0">
                <a:solidFill>
                  <a:srgbClr val="0070C0"/>
                </a:solidFill>
              </a:rPr>
              <a:t> 번쩍 </a:t>
            </a:r>
            <a:r>
              <a:rPr lang="en-US" altLang="ko-KR" sz="800" dirty="0" smtClean="0">
                <a:solidFill>
                  <a:srgbClr val="0070C0"/>
                </a:solidFill>
                <a:sym typeface="Wingdings" pitchFamily="2" charset="2"/>
              </a:rPr>
              <a:t></a:t>
            </a:r>
            <a:r>
              <a:rPr lang="ko-KR" altLang="en-US" sz="800" dirty="0" smtClean="0">
                <a:solidFill>
                  <a:srgbClr val="0070C0"/>
                </a:solidFill>
              </a:rPr>
              <a:t> </a:t>
            </a:r>
            <a:r>
              <a:rPr lang="en-US" altLang="ko-KR" sz="800" dirty="0" smtClean="0">
                <a:solidFill>
                  <a:srgbClr val="0070C0"/>
                </a:solidFill>
              </a:rPr>
              <a:t>2</a:t>
            </a:r>
            <a:r>
              <a:rPr lang="ko-KR" altLang="en-US" sz="800" dirty="0" err="1" smtClean="0">
                <a:solidFill>
                  <a:srgbClr val="0070C0"/>
                </a:solidFill>
              </a:rPr>
              <a:t>루</a:t>
            </a:r>
            <a:r>
              <a:rPr lang="ko-KR" altLang="en-US" sz="800" dirty="0" smtClean="0">
                <a:solidFill>
                  <a:srgbClr val="0070C0"/>
                </a:solidFill>
              </a:rPr>
              <a:t> 캐릭터 번쩍</a:t>
            </a:r>
            <a:endParaRPr lang="en-US" altLang="ko-KR" sz="800" dirty="0" smtClean="0">
              <a:solidFill>
                <a:srgbClr val="0070C0"/>
              </a:solidFill>
            </a:endParaRPr>
          </a:p>
          <a:p>
            <a:endParaRPr lang="en-US" altLang="ko-KR" sz="800" dirty="0" smtClean="0">
              <a:solidFill>
                <a:srgbClr val="0070C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755576" y="3717032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Picture 2" descr="\\Mob-file\네오위즈모바일_장현국\제작본부\00.Project_김기완\01.진행중\캐주얼야구\그래픽 ui\시안\20120313_강정하\투수모드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44208" y="332656"/>
            <a:ext cx="2483768" cy="1655846"/>
          </a:xfrm>
          <a:prstGeom prst="rect">
            <a:avLst/>
          </a:prstGeom>
          <a:noFill/>
        </p:spPr>
      </p:pic>
      <p:sp>
        <p:nvSpPr>
          <p:cNvPr id="38" name="직사각형 37"/>
          <p:cNvSpPr/>
          <p:nvPr/>
        </p:nvSpPr>
        <p:spPr>
          <a:xfrm>
            <a:off x="7145238" y="692696"/>
            <a:ext cx="1152128" cy="8640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 rot="18919151">
            <a:off x="7513220" y="926186"/>
            <a:ext cx="432048" cy="432048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7965901" y="1062261"/>
            <a:ext cx="144016" cy="144016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7346404" y="1062261"/>
            <a:ext cx="144016" cy="144016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7649294" y="764704"/>
            <a:ext cx="144016" cy="144016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6372200" y="26064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5724128" y="2377455"/>
            <a:ext cx="3240360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0070C0"/>
                </a:solidFill>
              </a:rPr>
              <a:t>투수</a:t>
            </a:r>
            <a:r>
              <a:rPr lang="en-US" altLang="ko-KR" sz="800" dirty="0" smtClean="0">
                <a:solidFill>
                  <a:srgbClr val="0070C0"/>
                </a:solidFill>
              </a:rPr>
              <a:t> </a:t>
            </a:r>
            <a:r>
              <a:rPr lang="ko-KR" altLang="en-US" sz="800" dirty="0" smtClean="0">
                <a:solidFill>
                  <a:srgbClr val="0070C0"/>
                </a:solidFill>
              </a:rPr>
              <a:t>플레이 화면 출력과 동시에 해당 팝업 노출</a:t>
            </a:r>
            <a:r>
              <a:rPr lang="en-US" altLang="ko-KR" sz="800" dirty="0" smtClean="0">
                <a:solidFill>
                  <a:srgbClr val="0070C0"/>
                </a:solidFill>
              </a:rPr>
              <a:t>(</a:t>
            </a:r>
            <a:r>
              <a:rPr lang="ko-KR" altLang="en-US" sz="800" dirty="0" smtClean="0">
                <a:solidFill>
                  <a:srgbClr val="0070C0"/>
                </a:solidFill>
              </a:rPr>
              <a:t>주루 상황 이미지</a:t>
            </a:r>
            <a:r>
              <a:rPr lang="en-US" altLang="ko-KR" sz="800" dirty="0" smtClean="0">
                <a:solidFill>
                  <a:srgbClr val="0070C0"/>
                </a:solidFill>
              </a:rPr>
              <a:t>)</a:t>
            </a:r>
          </a:p>
          <a:p>
            <a:r>
              <a:rPr lang="ko-KR" altLang="en-US" sz="800" dirty="0" smtClean="0">
                <a:solidFill>
                  <a:srgbClr val="0070C0"/>
                </a:solidFill>
              </a:rPr>
              <a:t>주자 상황에 따라 주루에 표시 번쩍</a:t>
            </a:r>
            <a:endParaRPr lang="en-US" altLang="ko-KR" sz="800" dirty="0" smtClean="0">
              <a:solidFill>
                <a:srgbClr val="0070C0"/>
              </a:solidFill>
            </a:endParaRPr>
          </a:p>
          <a:p>
            <a:r>
              <a:rPr lang="ko-KR" altLang="en-US" sz="800" dirty="0" smtClean="0">
                <a:solidFill>
                  <a:srgbClr val="0070C0"/>
                </a:solidFill>
              </a:rPr>
              <a:t>동작 종료 후  </a:t>
            </a:r>
            <a:r>
              <a:rPr lang="en-US" altLang="ko-KR" sz="800" dirty="0" smtClean="0">
                <a:solidFill>
                  <a:srgbClr val="0070C0"/>
                </a:solidFill>
              </a:rPr>
              <a:t>1~0.5</a:t>
            </a:r>
            <a:r>
              <a:rPr lang="ko-KR" altLang="en-US" sz="800" dirty="0" smtClean="0">
                <a:solidFill>
                  <a:srgbClr val="0070C0"/>
                </a:solidFill>
              </a:rPr>
              <a:t>초</a:t>
            </a:r>
            <a:r>
              <a:rPr lang="en-US" altLang="ko-KR" sz="800" dirty="0" smtClean="0">
                <a:solidFill>
                  <a:srgbClr val="0070C0"/>
                </a:solidFill>
              </a:rPr>
              <a:t> </a:t>
            </a:r>
            <a:r>
              <a:rPr lang="ko-KR" altLang="en-US" sz="800" dirty="0" smtClean="0">
                <a:solidFill>
                  <a:srgbClr val="0070C0"/>
                </a:solidFill>
              </a:rPr>
              <a:t>사이에 옅어지며 사라짐</a:t>
            </a:r>
            <a:endParaRPr lang="en-US" altLang="ko-KR" sz="800" dirty="0" smtClean="0">
              <a:solidFill>
                <a:srgbClr val="0070C0"/>
              </a:solidFill>
            </a:endParaRPr>
          </a:p>
          <a:p>
            <a:endParaRPr lang="en-US" altLang="ko-KR" sz="800" dirty="0" smtClean="0">
              <a:solidFill>
                <a:srgbClr val="0070C0"/>
              </a:solidFill>
            </a:endParaRPr>
          </a:p>
          <a:p>
            <a:r>
              <a:rPr lang="ko-KR" altLang="en-US" sz="800" dirty="0" smtClean="0">
                <a:solidFill>
                  <a:srgbClr val="0070C0"/>
                </a:solidFill>
              </a:rPr>
              <a:t>주자 </a:t>
            </a:r>
            <a:r>
              <a:rPr lang="en-US" altLang="ko-KR" sz="800" dirty="0" smtClean="0">
                <a:solidFill>
                  <a:srgbClr val="0070C0"/>
                </a:solidFill>
              </a:rPr>
              <a:t>1, 2</a:t>
            </a:r>
            <a:r>
              <a:rPr lang="ko-KR" altLang="en-US" sz="800" dirty="0" err="1" smtClean="0">
                <a:solidFill>
                  <a:srgbClr val="0070C0"/>
                </a:solidFill>
              </a:rPr>
              <a:t>루</a:t>
            </a:r>
            <a:r>
              <a:rPr lang="ko-KR" altLang="en-US" sz="800" dirty="0" smtClean="0">
                <a:solidFill>
                  <a:srgbClr val="0070C0"/>
                </a:solidFill>
              </a:rPr>
              <a:t> 시에 </a:t>
            </a:r>
            <a:r>
              <a:rPr lang="en-US" altLang="ko-KR" sz="800" dirty="0" smtClean="0">
                <a:solidFill>
                  <a:srgbClr val="0070C0"/>
                </a:solidFill>
              </a:rPr>
              <a:t>1</a:t>
            </a:r>
            <a:r>
              <a:rPr lang="ko-KR" altLang="en-US" sz="800" dirty="0" err="1" smtClean="0">
                <a:solidFill>
                  <a:srgbClr val="0070C0"/>
                </a:solidFill>
              </a:rPr>
              <a:t>루</a:t>
            </a:r>
            <a:r>
              <a:rPr lang="ko-KR" altLang="en-US" sz="800" dirty="0" smtClean="0">
                <a:solidFill>
                  <a:srgbClr val="0070C0"/>
                </a:solidFill>
              </a:rPr>
              <a:t> 번쩍 </a:t>
            </a:r>
            <a:r>
              <a:rPr lang="en-US" altLang="ko-KR" sz="800" dirty="0" smtClean="0">
                <a:solidFill>
                  <a:srgbClr val="0070C0"/>
                </a:solidFill>
                <a:sym typeface="Wingdings" pitchFamily="2" charset="2"/>
              </a:rPr>
              <a:t></a:t>
            </a:r>
            <a:r>
              <a:rPr lang="ko-KR" altLang="en-US" sz="800" dirty="0" smtClean="0">
                <a:solidFill>
                  <a:srgbClr val="0070C0"/>
                </a:solidFill>
              </a:rPr>
              <a:t> </a:t>
            </a:r>
            <a:r>
              <a:rPr lang="en-US" altLang="ko-KR" sz="800" dirty="0" smtClean="0">
                <a:solidFill>
                  <a:srgbClr val="0070C0"/>
                </a:solidFill>
              </a:rPr>
              <a:t>1</a:t>
            </a:r>
            <a:r>
              <a:rPr lang="ko-KR" altLang="en-US" sz="800" dirty="0" err="1" smtClean="0">
                <a:solidFill>
                  <a:srgbClr val="0070C0"/>
                </a:solidFill>
              </a:rPr>
              <a:t>루</a:t>
            </a:r>
            <a:r>
              <a:rPr lang="ko-KR" altLang="en-US" sz="800" dirty="0" smtClean="0">
                <a:solidFill>
                  <a:srgbClr val="0070C0"/>
                </a:solidFill>
              </a:rPr>
              <a:t> 캐릭터 번쩍 </a:t>
            </a:r>
            <a:r>
              <a:rPr lang="en-US" altLang="ko-KR" sz="800" dirty="0" smtClean="0">
                <a:solidFill>
                  <a:srgbClr val="0070C0"/>
                </a:solidFill>
              </a:rPr>
              <a:t>, 2</a:t>
            </a:r>
            <a:r>
              <a:rPr lang="ko-KR" altLang="en-US" sz="800" dirty="0" err="1" smtClean="0">
                <a:solidFill>
                  <a:srgbClr val="0070C0"/>
                </a:solidFill>
              </a:rPr>
              <a:t>루</a:t>
            </a:r>
            <a:r>
              <a:rPr lang="ko-KR" altLang="en-US" sz="800" dirty="0" smtClean="0">
                <a:solidFill>
                  <a:srgbClr val="0070C0"/>
                </a:solidFill>
              </a:rPr>
              <a:t> 번쩍 </a:t>
            </a:r>
            <a:r>
              <a:rPr lang="en-US" altLang="ko-KR" sz="800" dirty="0" smtClean="0">
                <a:solidFill>
                  <a:srgbClr val="0070C0"/>
                </a:solidFill>
                <a:sym typeface="Wingdings" pitchFamily="2" charset="2"/>
              </a:rPr>
              <a:t></a:t>
            </a:r>
            <a:r>
              <a:rPr lang="ko-KR" altLang="en-US" sz="800" dirty="0" smtClean="0">
                <a:solidFill>
                  <a:srgbClr val="0070C0"/>
                </a:solidFill>
              </a:rPr>
              <a:t> </a:t>
            </a:r>
            <a:r>
              <a:rPr lang="en-US" altLang="ko-KR" sz="800" dirty="0" smtClean="0">
                <a:solidFill>
                  <a:srgbClr val="0070C0"/>
                </a:solidFill>
              </a:rPr>
              <a:t>2</a:t>
            </a:r>
            <a:r>
              <a:rPr lang="ko-KR" altLang="en-US" sz="800" dirty="0" err="1" smtClean="0">
                <a:solidFill>
                  <a:srgbClr val="0070C0"/>
                </a:solidFill>
              </a:rPr>
              <a:t>루</a:t>
            </a:r>
            <a:r>
              <a:rPr lang="ko-KR" altLang="en-US" sz="800" dirty="0" smtClean="0">
                <a:solidFill>
                  <a:srgbClr val="0070C0"/>
                </a:solidFill>
              </a:rPr>
              <a:t> 캐릭터 번쩍</a:t>
            </a:r>
            <a:endParaRPr lang="en-US" altLang="ko-KR" sz="800" dirty="0" smtClean="0">
              <a:solidFill>
                <a:srgbClr val="0070C0"/>
              </a:solidFill>
            </a:endParaRPr>
          </a:p>
          <a:p>
            <a:endParaRPr lang="en-US" altLang="ko-KR" sz="800" dirty="0" smtClean="0">
              <a:solidFill>
                <a:srgbClr val="0070C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5652120" y="2305447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화살표 연결선 62"/>
          <p:cNvCxnSpPr>
            <a:stCxn id="38" idx="2"/>
            <a:endCxn id="55" idx="0"/>
          </p:cNvCxnSpPr>
          <p:nvPr/>
        </p:nvCxnSpPr>
        <p:spPr>
          <a:xfrm flipH="1">
            <a:off x="7344308" y="1556792"/>
            <a:ext cx="376994" cy="82066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116632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2. GAME </a:t>
            </a:r>
            <a:r>
              <a:rPr lang="ko-KR" altLang="en-US" b="1" dirty="0" smtClean="0"/>
              <a:t>진입</a:t>
            </a:r>
            <a:r>
              <a:rPr lang="en-US" altLang="ko-KR" b="1" dirty="0" smtClean="0"/>
              <a:t>(3)</a:t>
            </a:r>
            <a:r>
              <a:rPr lang="ko-KR" altLang="en-US" b="1" dirty="0" smtClean="0"/>
              <a:t> 판정 정리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260998" y="93390"/>
            <a:ext cx="108012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판정 효과 </a:t>
            </a:r>
            <a:endParaRPr lang="en-US" altLang="ko-KR" sz="800" dirty="0" smtClean="0"/>
          </a:p>
          <a:p>
            <a:r>
              <a:rPr lang="en-US" altLang="ko-KR" sz="800" dirty="0" smtClean="0"/>
              <a:t>(</a:t>
            </a:r>
            <a:r>
              <a:rPr lang="ko-KR" altLang="en-US" sz="800" dirty="0" smtClean="0"/>
              <a:t>공이 필드에 닿으면 바로 출력</a:t>
            </a:r>
            <a:r>
              <a:rPr lang="en-US" altLang="ko-KR" sz="800" dirty="0" smtClean="0"/>
              <a:t>)</a:t>
            </a: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36" name="표 35"/>
          <p:cNvGraphicFramePr>
            <a:graphicFrameLocks noGrp="1"/>
          </p:cNvGraphicFramePr>
          <p:nvPr/>
        </p:nvGraphicFramePr>
        <p:xfrm>
          <a:off x="4499992" y="510216"/>
          <a:ext cx="4536504" cy="3005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/>
                <a:gridCol w="1008112"/>
                <a:gridCol w="2592288"/>
              </a:tblGrid>
              <a:tr h="22898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게임 상황</a:t>
                      </a:r>
                      <a:endParaRPr lang="ko-KR" altLang="en-US" sz="800" dirty="0"/>
                    </a:p>
                  </a:txBody>
                  <a:tcPr marL="56463" marR="56463" marT="28232" marB="282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출력 텍스트</a:t>
                      </a:r>
                      <a:endParaRPr lang="ko-KR" altLang="en-US" sz="800" dirty="0"/>
                    </a:p>
                  </a:txBody>
                  <a:tcPr marL="56463" marR="56463" marT="28232" marB="282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EFFECT</a:t>
                      </a:r>
                      <a:endParaRPr lang="ko-KR" altLang="en-US" sz="800" dirty="0"/>
                    </a:p>
                  </a:txBody>
                  <a:tcPr marL="56463" marR="56463" marT="28232" marB="282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58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아웃 시에           </a:t>
                      </a:r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56463" marR="56463" marT="28232" marB="282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 smtClean="0"/>
                        <a:t>OUT </a:t>
                      </a:r>
                      <a:endParaRPr lang="ko-KR" altLang="en-US" sz="800" b="1" dirty="0"/>
                    </a:p>
                  </a:txBody>
                  <a:tcPr marL="56463" marR="56463" marT="28232" marB="282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화면에 박히는 듯한 효과</a:t>
                      </a:r>
                      <a:endParaRPr lang="ko-KR" altLang="en-US" sz="800" dirty="0"/>
                    </a:p>
                  </a:txBody>
                  <a:tcPr marL="56463" marR="56463" marT="28232" marB="282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58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파울 시에</a:t>
                      </a:r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56463" marR="56463" marT="28232" marB="282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 smtClean="0"/>
                        <a:t>FOUL </a:t>
                      </a:r>
                      <a:endParaRPr lang="ko-KR" altLang="en-US" sz="800" b="1" dirty="0"/>
                    </a:p>
                  </a:txBody>
                  <a:tcPr marL="56463" marR="56463" marT="28232" marB="282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화면 좌</a:t>
                      </a:r>
                      <a:r>
                        <a:rPr lang="en-US" altLang="ko-KR" sz="800" baseline="0" dirty="0" smtClean="0"/>
                        <a:t> </a:t>
                      </a:r>
                      <a:r>
                        <a:rPr lang="ko-KR" altLang="en-US" sz="800" baseline="0" dirty="0" smtClean="0"/>
                        <a:t>또는 우에서 등장</a:t>
                      </a:r>
                      <a:endParaRPr lang="ko-KR" altLang="en-US" sz="800" dirty="0"/>
                    </a:p>
                  </a:txBody>
                  <a:tcPr marL="56463" marR="56463" marT="28232" marB="282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58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스트라이크 시에</a:t>
                      </a:r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56463" marR="56463" marT="28232" marB="282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 smtClean="0"/>
                        <a:t>STRIKE</a:t>
                      </a:r>
                      <a:endParaRPr lang="ko-KR" altLang="en-US" sz="800" b="1" dirty="0"/>
                    </a:p>
                  </a:txBody>
                  <a:tcPr marL="56463" marR="56463" marT="28232" marB="282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공의 날아오는 궤적처럼  화면 중앙에서 점점 커짐</a:t>
                      </a:r>
                      <a:endParaRPr lang="ko-KR" altLang="en-US" sz="800" dirty="0"/>
                    </a:p>
                  </a:txBody>
                  <a:tcPr marL="56463" marR="56463" marT="28232" marB="282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58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루타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시에</a:t>
                      </a:r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56463" marR="56463" marT="28232" marB="282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 smtClean="0"/>
                        <a:t>SINGLE </a:t>
                      </a:r>
                      <a:endParaRPr lang="ko-KR" altLang="en-US" sz="800" b="1" dirty="0"/>
                    </a:p>
                  </a:txBody>
                  <a:tcPr marL="56463" marR="56463" marT="28232" marB="282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화면 중앙에서 점점 커짐</a:t>
                      </a:r>
                      <a:endParaRPr lang="ko-KR" altLang="en-US" sz="800" dirty="0"/>
                    </a:p>
                  </a:txBody>
                  <a:tcPr marL="56463" marR="56463" marT="28232" marB="282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58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루타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시에</a:t>
                      </a:r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56463" marR="56463" marT="28232" marB="282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 smtClean="0"/>
                        <a:t>DOUBLES </a:t>
                      </a:r>
                      <a:endParaRPr lang="ko-KR" altLang="en-US" sz="800" b="1" dirty="0"/>
                    </a:p>
                  </a:txBody>
                  <a:tcPr marL="56463" marR="56463" marT="28232" marB="282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화면 중앙에서 점점 커짐</a:t>
                      </a:r>
                    </a:p>
                  </a:txBody>
                  <a:tcPr marL="56463" marR="56463" marT="28232" marB="282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58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루타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시에</a:t>
                      </a:r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56463" marR="56463" marT="28232" marB="282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 smtClean="0"/>
                        <a:t>TRIPPLES </a:t>
                      </a:r>
                      <a:endParaRPr lang="ko-KR" altLang="en-US" sz="800" b="1" dirty="0"/>
                    </a:p>
                  </a:txBody>
                  <a:tcPr marL="56463" marR="56463" marT="28232" marB="282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/>
                        <a:t>화면 중앙에서 돌면서 점점 커짐</a:t>
                      </a:r>
                    </a:p>
                    <a:p>
                      <a:pPr latinLnBrk="1"/>
                      <a:endParaRPr lang="ko-KR" altLang="en-US" sz="800" dirty="0"/>
                    </a:p>
                  </a:txBody>
                  <a:tcPr marL="56463" marR="56463" marT="28232" marB="282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58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싱글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홈런 시에</a:t>
                      </a:r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56463" marR="56463" marT="28232" marB="282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 smtClean="0"/>
                        <a:t>HOMERUN </a:t>
                      </a:r>
                      <a:endParaRPr lang="ko-KR" altLang="en-US" sz="800" b="1" dirty="0"/>
                    </a:p>
                  </a:txBody>
                  <a:tcPr marL="56463" marR="56463" marT="28232" marB="282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HOME </a:t>
                      </a:r>
                      <a:r>
                        <a:rPr lang="ko-KR" altLang="en-US" sz="800" dirty="0" smtClean="0"/>
                        <a:t>출력 다음 </a:t>
                      </a:r>
                      <a:r>
                        <a:rPr lang="en-US" altLang="ko-KR" sz="800" dirty="0" smtClean="0"/>
                        <a:t>RUN </a:t>
                      </a:r>
                      <a:r>
                        <a:rPr lang="ko-KR" altLang="en-US" sz="800" dirty="0" smtClean="0"/>
                        <a:t>출력</a:t>
                      </a:r>
                      <a:endParaRPr lang="en-US" altLang="ko-KR" sz="800" dirty="0" smtClean="0"/>
                    </a:p>
                    <a:p>
                      <a:pPr latinLnBrk="1"/>
                      <a:r>
                        <a:rPr lang="ko-KR" altLang="en-US" sz="800" dirty="0" smtClean="0"/>
                        <a:t>아주 약하게 부르르 떨다가 살짝 반짝</a:t>
                      </a:r>
                      <a:endParaRPr lang="ko-KR" altLang="en-US" sz="800" dirty="0"/>
                    </a:p>
                  </a:txBody>
                  <a:tcPr marL="56463" marR="56463" marT="28232" marB="282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58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투런 홈런 시에 </a:t>
                      </a:r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56463" marR="56463" marT="28232" marB="282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 smtClean="0"/>
                        <a:t>2-RUN HOMMER </a:t>
                      </a:r>
                      <a:endParaRPr lang="ko-KR" altLang="en-US" sz="800" b="1" dirty="0"/>
                    </a:p>
                  </a:txBody>
                  <a:tcPr marL="56463" marR="56463" marT="28232" marB="282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2-RUN </a:t>
                      </a:r>
                      <a:r>
                        <a:rPr lang="ko-KR" altLang="en-US" sz="800" dirty="0" smtClean="0"/>
                        <a:t>화면 좌에서 등장</a:t>
                      </a:r>
                      <a:r>
                        <a:rPr lang="en-US" altLang="ko-KR" sz="800" dirty="0" smtClean="0"/>
                        <a:t>, HOMMER </a:t>
                      </a:r>
                      <a:r>
                        <a:rPr lang="ko-KR" altLang="en-US" sz="800" dirty="0" smtClean="0"/>
                        <a:t>화면 우에서 등장 하여 합체</a:t>
                      </a:r>
                      <a:r>
                        <a:rPr lang="en-US" altLang="ko-KR" sz="800" baseline="0" dirty="0" smtClean="0"/>
                        <a:t> </a:t>
                      </a:r>
                      <a:r>
                        <a:rPr lang="ko-KR" altLang="en-US" sz="800" baseline="0" dirty="0" smtClean="0"/>
                        <a:t>후</a:t>
                      </a:r>
                      <a:r>
                        <a:rPr lang="ko-KR" altLang="en-US" sz="800" dirty="0" smtClean="0"/>
                        <a:t> 약하게 부르르 떨다가 보통 반짝</a:t>
                      </a:r>
                    </a:p>
                  </a:txBody>
                  <a:tcPr marL="56463" marR="56463" marT="28232" marB="282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58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</a:rPr>
                        <a:t>쓰리런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 홈런 시에</a:t>
                      </a:r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56463" marR="56463" marT="28232" marB="282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/>
                        <a:t>3-RUN HOMMER</a:t>
                      </a:r>
                      <a:endParaRPr lang="ko-KR" altLang="en-US" sz="800" b="1" dirty="0" smtClean="0"/>
                    </a:p>
                  </a:txBody>
                  <a:tcPr marL="56463" marR="56463" marT="28232" marB="282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3</a:t>
                      </a:r>
                      <a:r>
                        <a:rPr lang="ko-KR" altLang="en-US" sz="800" dirty="0" smtClean="0"/>
                        <a:t>등분 된 전체 이미지가 좌</a:t>
                      </a:r>
                      <a:r>
                        <a:rPr lang="en-US" altLang="ko-KR" sz="800" dirty="0" smtClean="0"/>
                        <a:t>, </a:t>
                      </a:r>
                      <a:r>
                        <a:rPr lang="ko-KR" altLang="en-US" sz="800" dirty="0" smtClean="0"/>
                        <a:t>우</a:t>
                      </a:r>
                      <a:r>
                        <a:rPr lang="en-US" altLang="ko-KR" sz="800" dirty="0" smtClean="0"/>
                        <a:t>, </a:t>
                      </a:r>
                      <a:r>
                        <a:rPr lang="ko-KR" altLang="en-US" sz="800" dirty="0" smtClean="0"/>
                        <a:t>위에서 등장 하여 합체</a:t>
                      </a:r>
                      <a:r>
                        <a:rPr lang="en-US" altLang="ko-KR" sz="800" baseline="0" dirty="0" smtClean="0"/>
                        <a:t> </a:t>
                      </a:r>
                      <a:r>
                        <a:rPr lang="ko-KR" altLang="en-US" sz="800" baseline="0" dirty="0" smtClean="0"/>
                        <a:t>후</a:t>
                      </a:r>
                      <a:r>
                        <a:rPr lang="ko-KR" altLang="en-US" sz="800" dirty="0" smtClean="0"/>
                        <a:t> 강하게 부르르 떨다가 강한 반짝</a:t>
                      </a:r>
                      <a:endParaRPr lang="ko-KR" altLang="en-US" sz="800" dirty="0"/>
                    </a:p>
                  </a:txBody>
                  <a:tcPr marL="56463" marR="56463" marT="28232" marB="282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58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만루 홈런 시에</a:t>
                      </a:r>
                      <a:endParaRPr lang="en-US" altLang="ko-KR" sz="8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56463" marR="56463" marT="28232" marB="282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 smtClean="0"/>
                        <a:t>GRANDSLAM</a:t>
                      </a:r>
                      <a:endParaRPr lang="ko-KR" altLang="en-US" sz="800" b="1" dirty="0"/>
                    </a:p>
                  </a:txBody>
                  <a:tcPr marL="56463" marR="56463" marT="28232" marB="282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화면이 흔들리며</a:t>
                      </a:r>
                      <a:r>
                        <a:rPr lang="en-US" altLang="ko-KR" sz="800" dirty="0" smtClean="0"/>
                        <a:t>, G,R,A,N,D,S,L,A,M, </a:t>
                      </a:r>
                      <a:r>
                        <a:rPr lang="ko-KR" altLang="en-US" sz="800" dirty="0" smtClean="0"/>
                        <a:t>순서대로 화면에 박히듯 출력 후 강하게 부르르 떨다가 강한 반짝 후 폭죽 효과</a:t>
                      </a:r>
                      <a:endParaRPr lang="ko-KR" altLang="en-US" sz="800" dirty="0"/>
                    </a:p>
                  </a:txBody>
                  <a:tcPr marL="56463" marR="56463" marT="28232" marB="282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26" name="Picture 2" descr="C:\Users\aura9369\Desktop\사진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764704"/>
            <a:ext cx="4104456" cy="2736304"/>
          </a:xfrm>
          <a:prstGeom prst="rect">
            <a:avLst/>
          </a:prstGeom>
          <a:noFill/>
        </p:spPr>
      </p:pic>
      <p:sp>
        <p:nvSpPr>
          <p:cNvPr id="47" name="직사각형 46"/>
          <p:cNvSpPr/>
          <p:nvPr/>
        </p:nvSpPr>
        <p:spPr>
          <a:xfrm>
            <a:off x="611560" y="1437159"/>
            <a:ext cx="3498175" cy="360040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37" name="TextBox 36"/>
          <p:cNvSpPr txBox="1"/>
          <p:nvPr/>
        </p:nvSpPr>
        <p:spPr>
          <a:xfrm>
            <a:off x="755576" y="1340768"/>
            <a:ext cx="32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0070C0"/>
                </a:solidFill>
              </a:rPr>
              <a:t>3-RUN HOMMER</a:t>
            </a:r>
            <a:endParaRPr lang="ko-KR" altLang="en-US" sz="2800" b="1" dirty="0">
              <a:solidFill>
                <a:srgbClr val="0070C0"/>
              </a:solidFill>
            </a:endParaRPr>
          </a:p>
        </p:txBody>
      </p:sp>
      <p:pic>
        <p:nvPicPr>
          <p:cNvPr id="48" name="Picture 2" descr="C:\Users\aura9369\Desktop\사진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8024" y="3861048"/>
            <a:ext cx="4104456" cy="2736304"/>
          </a:xfrm>
          <a:prstGeom prst="rect">
            <a:avLst/>
          </a:prstGeom>
          <a:noFill/>
        </p:spPr>
      </p:pic>
      <p:sp>
        <p:nvSpPr>
          <p:cNvPr id="50" name="직사각형 49"/>
          <p:cNvSpPr/>
          <p:nvPr/>
        </p:nvSpPr>
        <p:spPr>
          <a:xfrm>
            <a:off x="5580112" y="4653136"/>
            <a:ext cx="2808312" cy="115212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5580112" y="4365104"/>
            <a:ext cx="2808312" cy="2880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6293718" y="4332337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ROUND : 8</a:t>
            </a:r>
            <a:endParaRPr lang="ko-KR" alt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5724128" y="4869160"/>
            <a:ext cx="1152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/>
              <a:t>12 </a:t>
            </a:r>
            <a:endParaRPr lang="ko-KR" altLang="en-US" sz="5400" b="1" dirty="0"/>
          </a:p>
        </p:txBody>
      </p:sp>
      <p:sp>
        <p:nvSpPr>
          <p:cNvPr id="53" name="직사각형 52"/>
          <p:cNvSpPr/>
          <p:nvPr/>
        </p:nvSpPr>
        <p:spPr>
          <a:xfrm>
            <a:off x="5580112" y="4653136"/>
            <a:ext cx="2808312" cy="2880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948264" y="4653136"/>
            <a:ext cx="1440160" cy="2880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7063705" y="4653136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TEAM NAME</a:t>
            </a:r>
            <a:endParaRPr lang="ko-KR" altLang="en-US" sz="1200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5652120" y="4653136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TEAM NAME</a:t>
            </a:r>
            <a:endParaRPr lang="ko-KR" altLang="en-US" sz="12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7136854" y="4735810"/>
            <a:ext cx="13151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 smtClean="0">
                <a:solidFill>
                  <a:srgbClr val="FFC000"/>
                </a:solidFill>
              </a:rPr>
              <a:t>15</a:t>
            </a:r>
            <a:r>
              <a:rPr lang="en-US" altLang="ko-KR" sz="7200" b="1" dirty="0" smtClean="0"/>
              <a:t> </a:t>
            </a:r>
            <a:endParaRPr lang="ko-KR" altLang="en-US" sz="7200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6804248" y="4792960"/>
            <a:ext cx="360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 smtClean="0"/>
              <a:t>: </a:t>
            </a:r>
            <a:endParaRPr lang="ko-KR" altLang="en-US" sz="5400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755576" y="5589240"/>
            <a:ext cx="3528392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판정 후 현재 스코어 표시 </a:t>
            </a:r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/>
          </a:p>
          <a:p>
            <a:endParaRPr lang="en-US" altLang="ko-KR" sz="800" dirty="0" smtClean="0"/>
          </a:p>
          <a:p>
            <a:pPr marL="228600" indent="-228600">
              <a:buAutoNum type="arabicPeriod"/>
            </a:pPr>
            <a:r>
              <a:rPr lang="ko-KR" altLang="en-US" sz="800" dirty="0" smtClean="0"/>
              <a:t>플레이어 팀이 득점 하였을 경우 승점이 상승하는 모습 </a:t>
            </a:r>
            <a:r>
              <a:rPr lang="en-US" altLang="ko-KR" sz="800" dirty="0" smtClean="0"/>
              <a:t>(13</a:t>
            </a:r>
            <a:r>
              <a:rPr lang="en-US" altLang="ko-KR" sz="800" dirty="0" smtClean="0">
                <a:sym typeface="Wingdings" pitchFamily="2" charset="2"/>
              </a:rPr>
              <a:t>15) </a:t>
            </a:r>
            <a:r>
              <a:rPr lang="ko-KR" altLang="en-US" sz="800" dirty="0" smtClean="0">
                <a:sym typeface="Wingdings" pitchFamily="2" charset="2"/>
              </a:rPr>
              <a:t>출력 하고 숫자 커지며</a:t>
            </a:r>
            <a:r>
              <a:rPr lang="en-US" altLang="ko-KR" sz="800" dirty="0" smtClean="0">
                <a:sym typeface="Wingdings" pitchFamily="2" charset="2"/>
              </a:rPr>
              <a:t>, </a:t>
            </a:r>
            <a:r>
              <a:rPr lang="ko-KR" altLang="en-US" sz="800" dirty="0" smtClean="0">
                <a:sym typeface="Wingdings" pitchFamily="2" charset="2"/>
              </a:rPr>
              <a:t>번쩍번쩍 효과</a:t>
            </a:r>
            <a:r>
              <a:rPr lang="en-US" altLang="ko-KR" sz="800" dirty="0" smtClean="0">
                <a:sym typeface="Wingdings" pitchFamily="2" charset="2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800" dirty="0" smtClean="0">
              <a:sym typeface="Wingdings" pitchFamily="2" charset="2"/>
            </a:endParaRPr>
          </a:p>
          <a:p>
            <a:pPr marL="228600" indent="-228600">
              <a:buAutoNum type="arabicPeriod"/>
            </a:pPr>
            <a:r>
              <a:rPr lang="ko-KR" altLang="en-US" sz="800" dirty="0" smtClean="0">
                <a:sym typeface="Wingdings" pitchFamily="2" charset="2"/>
              </a:rPr>
              <a:t>플레이어 팀이 실점 하였을 경우 상대편의 승점 상승 하는 모습 보여주고 숫자의 크기는 그대로 빨간색으로 번쩍 효과</a:t>
            </a:r>
            <a:endParaRPr lang="en-US" altLang="ko-KR" sz="800" dirty="0" smtClean="0"/>
          </a:p>
        </p:txBody>
      </p:sp>
      <p:cxnSp>
        <p:nvCxnSpPr>
          <p:cNvPr id="65" name="직선 화살표 연결선 64"/>
          <p:cNvCxnSpPr>
            <a:stCxn id="37" idx="3"/>
          </p:cNvCxnSpPr>
          <p:nvPr/>
        </p:nvCxnSpPr>
        <p:spPr>
          <a:xfrm flipV="1">
            <a:off x="3995936" y="620688"/>
            <a:ext cx="504056" cy="98169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49" idx="1"/>
            <a:endCxn id="64" idx="3"/>
          </p:cNvCxnSpPr>
          <p:nvPr/>
        </p:nvCxnSpPr>
        <p:spPr>
          <a:xfrm flipH="1">
            <a:off x="4283968" y="5330825"/>
            <a:ext cx="1440160" cy="73546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2483768" y="4653136"/>
            <a:ext cx="158417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라운드 표시</a:t>
            </a:r>
            <a:r>
              <a:rPr lang="en-US" altLang="ko-KR" sz="800" dirty="0" smtClean="0"/>
              <a:t>,</a:t>
            </a:r>
            <a:r>
              <a:rPr lang="ko-KR" altLang="en-US" sz="800" dirty="0" smtClean="0"/>
              <a:t> 각각 팀 이름 출력 </a:t>
            </a:r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b="1" dirty="0" smtClean="0">
              <a:solidFill>
                <a:srgbClr val="FF0000"/>
              </a:solidFill>
            </a:endParaRPr>
          </a:p>
        </p:txBody>
      </p:sp>
      <p:cxnSp>
        <p:nvCxnSpPr>
          <p:cNvPr id="73" name="직선 화살표 연결선 72"/>
          <p:cNvCxnSpPr>
            <a:endCxn id="72" idx="3"/>
          </p:cNvCxnSpPr>
          <p:nvPr/>
        </p:nvCxnSpPr>
        <p:spPr>
          <a:xfrm flipH="1">
            <a:off x="4067944" y="4653136"/>
            <a:ext cx="1800200" cy="16927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16632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trike="sngStrike" dirty="0" smtClean="0"/>
              <a:t>2. GAME </a:t>
            </a:r>
            <a:r>
              <a:rPr lang="ko-KR" altLang="en-US" b="1" strike="sngStrike" dirty="0" smtClean="0"/>
              <a:t>진입</a:t>
            </a:r>
            <a:r>
              <a:rPr lang="en-US" altLang="ko-KR" b="1" strike="sngStrike" dirty="0" smtClean="0"/>
              <a:t>(4) </a:t>
            </a:r>
            <a:r>
              <a:rPr lang="ko-KR" altLang="en-US" b="1" strike="sngStrike" dirty="0" smtClean="0"/>
              <a:t>공수 </a:t>
            </a:r>
            <a:r>
              <a:rPr lang="en-US" altLang="ko-KR" b="1" strike="sngStrike" dirty="0" smtClean="0"/>
              <a:t>CHANGE</a:t>
            </a:r>
            <a:r>
              <a:rPr lang="ko-KR" altLang="en-US" b="1" strike="sngStrike" dirty="0" smtClean="0"/>
              <a:t> 정리</a:t>
            </a:r>
            <a:endParaRPr lang="ko-KR" altLang="en-US" b="1" strike="sngStrike" dirty="0"/>
          </a:p>
        </p:txBody>
      </p:sp>
      <p:pic>
        <p:nvPicPr>
          <p:cNvPr id="1026" name="Picture 2" descr="C:\Users\aura9369\Desktop\20120313_장은진\03_Play_01_match_02_read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764704"/>
            <a:ext cx="6048672" cy="4032448"/>
          </a:xfrm>
          <a:prstGeom prst="rect">
            <a:avLst/>
          </a:prstGeom>
          <a:noFill/>
        </p:spPr>
      </p:pic>
      <p:sp>
        <p:nvSpPr>
          <p:cNvPr id="14" name="직사각형 13"/>
          <p:cNvSpPr/>
          <p:nvPr/>
        </p:nvSpPr>
        <p:spPr>
          <a:xfrm>
            <a:off x="467544" y="2636912"/>
            <a:ext cx="6048672" cy="10801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259632" y="1268760"/>
            <a:ext cx="1800200" cy="2664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995936" y="1268760"/>
            <a:ext cx="1800200" cy="2664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C:\Users\aura9369\Desktop\20120313_장은진\03_Play_01_match_02_ready.png"/>
          <p:cNvPicPr>
            <a:picLocks noChangeAspect="1" noChangeArrowheads="1"/>
          </p:cNvPicPr>
          <p:nvPr/>
        </p:nvPicPr>
        <p:blipFill>
          <a:blip r:embed="rId2" cstate="print"/>
          <a:srcRect l="13095" t="76786" r="57143" b="10714"/>
          <a:stretch>
            <a:fillRect/>
          </a:stretch>
        </p:blipFill>
        <p:spPr bwMode="auto">
          <a:xfrm>
            <a:off x="1259632" y="1268760"/>
            <a:ext cx="1800200" cy="504056"/>
          </a:xfrm>
          <a:prstGeom prst="rect">
            <a:avLst/>
          </a:prstGeom>
          <a:noFill/>
        </p:spPr>
      </p:pic>
      <p:pic>
        <p:nvPicPr>
          <p:cNvPr id="15" name="Picture 2" descr="C:\Users\aura9369\Desktop\20120313_장은진\03_Play_01_match_02_ready.png"/>
          <p:cNvPicPr>
            <a:picLocks noChangeAspect="1" noChangeArrowheads="1"/>
          </p:cNvPicPr>
          <p:nvPr/>
        </p:nvPicPr>
        <p:blipFill>
          <a:blip r:embed="rId2" cstate="print"/>
          <a:srcRect l="57004" t="78364" r="12043" b="10922"/>
          <a:stretch>
            <a:fillRect/>
          </a:stretch>
        </p:blipFill>
        <p:spPr bwMode="auto">
          <a:xfrm>
            <a:off x="3923928" y="3933056"/>
            <a:ext cx="1872208" cy="432048"/>
          </a:xfrm>
          <a:prstGeom prst="rect">
            <a:avLst/>
          </a:prstGeom>
          <a:noFill/>
        </p:spPr>
      </p:pic>
      <p:pic>
        <p:nvPicPr>
          <p:cNvPr id="16" name="Picture 2" descr="C:\Users\aura9369\Desktop\20120313_장은진\03_Play_01_match_02_ready.png"/>
          <p:cNvPicPr>
            <a:picLocks noChangeAspect="1" noChangeArrowheads="1"/>
          </p:cNvPicPr>
          <p:nvPr/>
        </p:nvPicPr>
        <p:blipFill>
          <a:blip r:embed="rId2" cstate="print"/>
          <a:srcRect l="57004" t="78364" r="12043" b="10922"/>
          <a:stretch>
            <a:fillRect/>
          </a:stretch>
        </p:blipFill>
        <p:spPr bwMode="auto">
          <a:xfrm>
            <a:off x="3941180" y="1263134"/>
            <a:ext cx="1872208" cy="432048"/>
          </a:xfrm>
          <a:prstGeom prst="rect">
            <a:avLst/>
          </a:prstGeom>
          <a:noFill/>
        </p:spPr>
      </p:pic>
      <p:pic>
        <p:nvPicPr>
          <p:cNvPr id="8" name="Picture 2" descr="C:\Users\aura9369\Desktop\20120313_장은진\03_Play_01_match_02_ready.png"/>
          <p:cNvPicPr>
            <a:picLocks noChangeAspect="1" noChangeArrowheads="1"/>
          </p:cNvPicPr>
          <p:nvPr/>
        </p:nvPicPr>
        <p:blipFill>
          <a:blip r:embed="rId2" cstate="print"/>
          <a:srcRect l="13095" t="78572" r="57143" b="10714"/>
          <a:stretch>
            <a:fillRect/>
          </a:stretch>
        </p:blipFill>
        <p:spPr bwMode="auto">
          <a:xfrm>
            <a:off x="1259632" y="3933056"/>
            <a:ext cx="1800200" cy="432048"/>
          </a:xfrm>
          <a:prstGeom prst="rect">
            <a:avLst/>
          </a:prstGeom>
          <a:noFill/>
        </p:spPr>
      </p:pic>
      <p:sp>
        <p:nvSpPr>
          <p:cNvPr id="17" name="직사각형 16"/>
          <p:cNvSpPr/>
          <p:nvPr/>
        </p:nvSpPr>
        <p:spPr>
          <a:xfrm>
            <a:off x="1259632" y="2699920"/>
            <a:ext cx="1800200" cy="2880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995936" y="2694294"/>
            <a:ext cx="1800200" cy="2880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406648" y="266579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TEAM NAME</a:t>
            </a:r>
            <a:endParaRPr lang="ko-KR" alt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116700" y="2651164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TEAM NAME</a:t>
            </a:r>
            <a:endParaRPr lang="ko-KR" altLang="en-US" b="1" dirty="0"/>
          </a:p>
        </p:txBody>
      </p:sp>
      <p:pic>
        <p:nvPicPr>
          <p:cNvPr id="1027" name="Picture 3" descr="C:\Users\aura9369\Desktop\명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05763" y="1807321"/>
            <a:ext cx="708454" cy="848396"/>
          </a:xfrm>
          <a:prstGeom prst="rect">
            <a:avLst/>
          </a:prstGeom>
          <a:noFill/>
        </p:spPr>
      </p:pic>
      <p:pic>
        <p:nvPicPr>
          <p:cNvPr id="1028" name="Picture 4" descr="C:\Users\aura9369\Desktop\손.JPG"/>
          <p:cNvPicPr>
            <a:picLocks noChangeAspect="1" noChangeArrowheads="1"/>
          </p:cNvPicPr>
          <p:nvPr/>
        </p:nvPicPr>
        <p:blipFill>
          <a:blip r:embed="rId4" cstate="print"/>
          <a:srcRect l="12594" t="-4396"/>
          <a:stretch>
            <a:fillRect/>
          </a:stretch>
        </p:blipFill>
        <p:spPr bwMode="auto">
          <a:xfrm>
            <a:off x="2339752" y="2996952"/>
            <a:ext cx="700156" cy="890562"/>
          </a:xfrm>
          <a:prstGeom prst="rect">
            <a:avLst/>
          </a:prstGeom>
          <a:noFill/>
        </p:spPr>
      </p:pic>
      <p:pic>
        <p:nvPicPr>
          <p:cNvPr id="1029" name="Picture 5" descr="C:\Users\aura9369\Desktop\진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80420" y="1726686"/>
            <a:ext cx="691860" cy="918852"/>
          </a:xfrm>
          <a:prstGeom prst="rect">
            <a:avLst/>
          </a:prstGeom>
          <a:noFill/>
        </p:spPr>
      </p:pic>
      <p:pic>
        <p:nvPicPr>
          <p:cNvPr id="1030" name="Picture 6" descr="C:\Users\aura9369\Desktop\유.JPG"/>
          <p:cNvPicPr>
            <a:picLocks noChangeAspect="1" noChangeArrowheads="1"/>
          </p:cNvPicPr>
          <p:nvPr/>
        </p:nvPicPr>
        <p:blipFill>
          <a:blip r:embed="rId6" cstate="print"/>
          <a:srcRect l="9818"/>
          <a:stretch>
            <a:fillRect/>
          </a:stretch>
        </p:blipFill>
        <p:spPr bwMode="auto">
          <a:xfrm>
            <a:off x="4033440" y="3017203"/>
            <a:ext cx="720080" cy="871063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6804248" y="1628800"/>
            <a:ext cx="2339752" cy="13234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공수 </a:t>
            </a:r>
            <a:r>
              <a:rPr lang="en-US" altLang="ko-KR" sz="800" dirty="0" smtClean="0">
                <a:solidFill>
                  <a:srgbClr val="FF0000"/>
                </a:solidFill>
              </a:rPr>
              <a:t>CHANGE</a:t>
            </a:r>
            <a:r>
              <a:rPr lang="ko-KR" altLang="en-US" sz="800" dirty="0" smtClean="0">
                <a:solidFill>
                  <a:srgbClr val="FF0000"/>
                </a:solidFill>
              </a:rPr>
              <a:t>시에 해당 화면 출력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선수 이미지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레벨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선수명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팀명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시즌 성적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상세정보 출력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(</a:t>
            </a:r>
            <a:r>
              <a:rPr lang="ko-KR" altLang="en-US" sz="800" dirty="0" smtClean="0">
                <a:solidFill>
                  <a:srgbClr val="FF0000"/>
                </a:solidFill>
              </a:rPr>
              <a:t>타자 </a:t>
            </a:r>
            <a:r>
              <a:rPr lang="en-US" altLang="ko-KR" sz="800" dirty="0" smtClean="0">
                <a:solidFill>
                  <a:srgbClr val="FF0000"/>
                </a:solidFill>
              </a:rPr>
              <a:t>: </a:t>
            </a:r>
            <a:r>
              <a:rPr lang="ko-KR" altLang="en-US" sz="800" dirty="0" smtClean="0">
                <a:solidFill>
                  <a:srgbClr val="FF0000"/>
                </a:solidFill>
              </a:rPr>
              <a:t>홈런 수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경기당 평균승점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특수능력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투수 </a:t>
            </a:r>
            <a:r>
              <a:rPr lang="en-US" altLang="ko-KR" sz="800" dirty="0" smtClean="0">
                <a:solidFill>
                  <a:srgbClr val="FF0000"/>
                </a:solidFill>
              </a:rPr>
              <a:t>: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탈삼진</a:t>
            </a:r>
            <a:r>
              <a:rPr lang="ko-KR" altLang="en-US" sz="800" dirty="0" smtClean="0">
                <a:solidFill>
                  <a:srgbClr val="FF0000"/>
                </a:solidFill>
              </a:rPr>
              <a:t> 수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경기당 실점 평균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변화구</a:t>
            </a:r>
            <a:r>
              <a:rPr lang="en-US" altLang="ko-KR" sz="800" dirty="0" smtClean="0">
                <a:solidFill>
                  <a:srgbClr val="FF0000"/>
                </a:solidFill>
              </a:rPr>
              <a:t>)</a:t>
            </a: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b="1" dirty="0" smtClean="0">
                <a:solidFill>
                  <a:srgbClr val="FF0000"/>
                </a:solidFill>
              </a:rPr>
              <a:t>캐릭터 이미지 및 정보는  다음 공수에 맞추어 상하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공수 캐릭터 교대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)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가 바뀌는 구성  요망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b="1" dirty="0" smtClean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953834" y="1988840"/>
            <a:ext cx="1224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</a:rPr>
              <a:t>H/R : 343</a:t>
            </a:r>
          </a:p>
          <a:p>
            <a:r>
              <a:rPr lang="ko-KR" altLang="en-US" sz="800" dirty="0" smtClean="0">
                <a:solidFill>
                  <a:schemeClr val="bg1"/>
                </a:solidFill>
              </a:rPr>
              <a:t>경기 당 평균 승점 </a:t>
            </a:r>
            <a:r>
              <a:rPr lang="en-US" altLang="ko-KR" sz="800" dirty="0" smtClean="0">
                <a:solidFill>
                  <a:schemeClr val="bg1"/>
                </a:solidFill>
              </a:rPr>
              <a:t>: 12</a:t>
            </a:r>
          </a:p>
          <a:p>
            <a:r>
              <a:rPr lang="ko-KR" altLang="en-US" sz="800" dirty="0" smtClean="0">
                <a:solidFill>
                  <a:schemeClr val="bg1"/>
                </a:solidFill>
              </a:rPr>
              <a:t>대우투수</a:t>
            </a:r>
            <a:endParaRPr lang="en-US" altLang="ko-KR" sz="800" dirty="0" smtClean="0">
              <a:solidFill>
                <a:schemeClr val="bg1"/>
              </a:solidFill>
            </a:endParaRPr>
          </a:p>
          <a:p>
            <a:r>
              <a:rPr lang="ko-KR" altLang="en-US" sz="800" dirty="0" smtClean="0">
                <a:solidFill>
                  <a:schemeClr val="bg1"/>
                </a:solidFill>
              </a:rPr>
              <a:t>광각타법</a:t>
            </a:r>
            <a:endParaRPr lang="en-US" altLang="ko-KR" sz="800" dirty="0" smtClean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60440" y="1988840"/>
            <a:ext cx="2339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</a:rPr>
              <a:t>S/O : 343</a:t>
            </a:r>
          </a:p>
          <a:p>
            <a:r>
              <a:rPr lang="ko-KR" altLang="en-US" sz="800" dirty="0" smtClean="0">
                <a:solidFill>
                  <a:schemeClr val="bg1"/>
                </a:solidFill>
              </a:rPr>
              <a:t>경기 당 평균 실점 </a:t>
            </a:r>
            <a:r>
              <a:rPr lang="en-US" altLang="ko-KR" sz="800" dirty="0" smtClean="0">
                <a:solidFill>
                  <a:schemeClr val="bg1"/>
                </a:solidFill>
              </a:rPr>
              <a:t>: 11</a:t>
            </a:r>
          </a:p>
          <a:p>
            <a:r>
              <a:rPr lang="ko-KR" altLang="en-US" sz="800" dirty="0" smtClean="0">
                <a:solidFill>
                  <a:schemeClr val="bg1"/>
                </a:solidFill>
              </a:rPr>
              <a:t>슬라이더</a:t>
            </a:r>
            <a:endParaRPr lang="en-US" altLang="ko-KR" sz="800" dirty="0" smtClean="0">
              <a:solidFill>
                <a:schemeClr val="bg1"/>
              </a:solidFill>
            </a:endParaRPr>
          </a:p>
          <a:p>
            <a:r>
              <a:rPr lang="ko-KR" altLang="en-US" sz="800" dirty="0" smtClean="0">
                <a:solidFill>
                  <a:schemeClr val="bg1"/>
                </a:solidFill>
              </a:rPr>
              <a:t>포크</a:t>
            </a:r>
            <a:endParaRPr lang="en-US" altLang="ko-KR" sz="800" dirty="0" smtClean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698764" y="3212976"/>
            <a:ext cx="1224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</a:rPr>
              <a:t>H/R : 343</a:t>
            </a:r>
          </a:p>
          <a:p>
            <a:r>
              <a:rPr lang="ko-KR" altLang="en-US" sz="800" dirty="0" smtClean="0">
                <a:solidFill>
                  <a:schemeClr val="bg1"/>
                </a:solidFill>
              </a:rPr>
              <a:t>경기 당 평균 승점 </a:t>
            </a:r>
            <a:r>
              <a:rPr lang="en-US" altLang="ko-KR" sz="800" dirty="0" smtClean="0">
                <a:solidFill>
                  <a:schemeClr val="bg1"/>
                </a:solidFill>
              </a:rPr>
              <a:t>: 12</a:t>
            </a:r>
          </a:p>
          <a:p>
            <a:r>
              <a:rPr lang="ko-KR" altLang="en-US" sz="800" dirty="0" smtClean="0">
                <a:solidFill>
                  <a:schemeClr val="bg1"/>
                </a:solidFill>
              </a:rPr>
              <a:t>대우투수</a:t>
            </a:r>
            <a:endParaRPr lang="en-US" altLang="ko-KR" sz="800" dirty="0" smtClean="0">
              <a:solidFill>
                <a:schemeClr val="bg1"/>
              </a:solidFill>
            </a:endParaRPr>
          </a:p>
          <a:p>
            <a:r>
              <a:rPr lang="ko-KR" altLang="en-US" sz="800" dirty="0" smtClean="0">
                <a:solidFill>
                  <a:schemeClr val="bg1"/>
                </a:solidFill>
              </a:rPr>
              <a:t>광각타법</a:t>
            </a:r>
            <a:endParaRPr lang="en-US" altLang="ko-KR" sz="800" dirty="0" smtClean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13502" y="3204265"/>
            <a:ext cx="2339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</a:rPr>
              <a:t>S/O : 343</a:t>
            </a:r>
          </a:p>
          <a:p>
            <a:r>
              <a:rPr lang="ko-KR" altLang="en-US" sz="800" dirty="0" smtClean="0">
                <a:solidFill>
                  <a:schemeClr val="bg1"/>
                </a:solidFill>
              </a:rPr>
              <a:t>경기 당 평균 실점 </a:t>
            </a:r>
            <a:r>
              <a:rPr lang="en-US" altLang="ko-KR" sz="800" dirty="0" smtClean="0">
                <a:solidFill>
                  <a:schemeClr val="bg1"/>
                </a:solidFill>
              </a:rPr>
              <a:t>: 11</a:t>
            </a:r>
          </a:p>
          <a:p>
            <a:r>
              <a:rPr lang="ko-KR" altLang="en-US" sz="800" dirty="0" smtClean="0">
                <a:solidFill>
                  <a:schemeClr val="bg1"/>
                </a:solidFill>
              </a:rPr>
              <a:t>슬라이더</a:t>
            </a:r>
            <a:endParaRPr lang="en-US" altLang="ko-KR" sz="800" dirty="0" smtClean="0">
              <a:solidFill>
                <a:schemeClr val="bg1"/>
              </a:solidFill>
            </a:endParaRPr>
          </a:p>
          <a:p>
            <a:r>
              <a:rPr lang="ko-KR" altLang="en-US" sz="800" dirty="0" smtClean="0">
                <a:solidFill>
                  <a:schemeClr val="bg1"/>
                </a:solidFill>
              </a:rPr>
              <a:t>포크</a:t>
            </a:r>
            <a:endParaRPr lang="en-US" altLang="ko-KR" sz="800" dirty="0" smtClean="0">
              <a:solidFill>
                <a:schemeClr val="bg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115616" y="1124744"/>
            <a:ext cx="4752528" cy="33843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/>
          <p:cNvCxnSpPr>
            <a:stCxn id="30" idx="3"/>
            <a:endCxn id="25" idx="1"/>
          </p:cNvCxnSpPr>
          <p:nvPr/>
        </p:nvCxnSpPr>
        <p:spPr>
          <a:xfrm flipV="1">
            <a:off x="5868144" y="2290520"/>
            <a:ext cx="936104" cy="526412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오른쪽으로 구부러진 화살표 33"/>
          <p:cNvSpPr/>
          <p:nvPr/>
        </p:nvSpPr>
        <p:spPr>
          <a:xfrm>
            <a:off x="755576" y="2060848"/>
            <a:ext cx="432048" cy="1368152"/>
          </a:xfrm>
          <a:prstGeom prst="curv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오른쪽으로 구부러진 화살표 34"/>
          <p:cNvSpPr/>
          <p:nvPr/>
        </p:nvSpPr>
        <p:spPr>
          <a:xfrm>
            <a:off x="3563888" y="2060848"/>
            <a:ext cx="432048" cy="1368152"/>
          </a:xfrm>
          <a:prstGeom prst="curv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오른쪽으로 구부러진 화살표 35"/>
          <p:cNvSpPr/>
          <p:nvPr/>
        </p:nvSpPr>
        <p:spPr>
          <a:xfrm rot="10800000">
            <a:off x="2987824" y="1995013"/>
            <a:ext cx="432048" cy="1368152"/>
          </a:xfrm>
          <a:prstGeom prst="curv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오른쪽으로 구부러진 화살표 36"/>
          <p:cNvSpPr/>
          <p:nvPr/>
        </p:nvSpPr>
        <p:spPr>
          <a:xfrm rot="10800000">
            <a:off x="5868144" y="2056656"/>
            <a:ext cx="432048" cy="1368152"/>
          </a:xfrm>
          <a:prstGeom prst="curv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16632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2. GAME </a:t>
            </a:r>
            <a:r>
              <a:rPr lang="ko-KR" altLang="en-US" b="1" dirty="0" smtClean="0"/>
              <a:t>진입</a:t>
            </a:r>
            <a:r>
              <a:rPr lang="en-US" altLang="ko-KR" b="1" dirty="0" smtClean="0"/>
              <a:t>(4) </a:t>
            </a:r>
            <a:r>
              <a:rPr lang="ko-KR" altLang="en-US" b="1" dirty="0" smtClean="0"/>
              <a:t>공수 </a:t>
            </a:r>
            <a:r>
              <a:rPr lang="en-US" altLang="ko-KR" b="1" dirty="0" smtClean="0"/>
              <a:t>CHANGE</a:t>
            </a:r>
            <a:r>
              <a:rPr lang="ko-KR" altLang="en-US" b="1" dirty="0" smtClean="0"/>
              <a:t> 정리</a:t>
            </a:r>
            <a:endParaRPr lang="ko-KR" alt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804248" y="1628801"/>
            <a:ext cx="1800200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캐릭터의 기본 정보만 노출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(</a:t>
            </a:r>
            <a:r>
              <a:rPr lang="ko-KR" altLang="en-US" sz="800" dirty="0" smtClean="0">
                <a:solidFill>
                  <a:srgbClr val="FF0000"/>
                </a:solidFill>
              </a:rPr>
              <a:t>캐릭터 이름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레벨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사진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팀이름</a:t>
            </a:r>
            <a:r>
              <a:rPr lang="en-US" altLang="ko-KR" sz="8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b="1" dirty="0" smtClean="0">
              <a:solidFill>
                <a:srgbClr val="FF0000"/>
              </a:solidFill>
            </a:endParaRPr>
          </a:p>
        </p:txBody>
      </p:sp>
      <p:pic>
        <p:nvPicPr>
          <p:cNvPr id="32" name="그림 31" descr="1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1196752"/>
            <a:ext cx="6048671" cy="4032448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587177" y="3798565"/>
            <a:ext cx="230425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3942978" y="3798565"/>
            <a:ext cx="230425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611560" y="2458988"/>
            <a:ext cx="230425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3942978" y="2458988"/>
            <a:ext cx="230425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오른쪽으로 구부러진 화살표 37"/>
          <p:cNvSpPr/>
          <p:nvPr/>
        </p:nvSpPr>
        <p:spPr>
          <a:xfrm rot="20814724" flipH="1">
            <a:off x="5945144" y="2598545"/>
            <a:ext cx="454068" cy="1368152"/>
          </a:xfrm>
          <a:prstGeom prst="curv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오른쪽으로 구부러진 화살표 38"/>
          <p:cNvSpPr/>
          <p:nvPr/>
        </p:nvSpPr>
        <p:spPr>
          <a:xfrm rot="11919215">
            <a:off x="2492341" y="2598064"/>
            <a:ext cx="432048" cy="1368152"/>
          </a:xfrm>
          <a:prstGeom prst="curv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오른쪽으로 구부러진 화살표 39"/>
          <p:cNvSpPr/>
          <p:nvPr/>
        </p:nvSpPr>
        <p:spPr>
          <a:xfrm rot="9908094" flipH="1">
            <a:off x="3875466" y="2565084"/>
            <a:ext cx="474099" cy="1368152"/>
          </a:xfrm>
          <a:prstGeom prst="curv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8" name="왼쪽 화살표 47"/>
          <p:cNvSpPr/>
          <p:nvPr/>
        </p:nvSpPr>
        <p:spPr>
          <a:xfrm>
            <a:off x="3059832" y="3861048"/>
            <a:ext cx="648072" cy="288032"/>
          </a:xfrm>
          <a:prstGeom prst="lef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/>
          <p:cNvCxnSpPr>
            <a:endCxn id="25" idx="1"/>
          </p:cNvCxnSpPr>
          <p:nvPr/>
        </p:nvCxnSpPr>
        <p:spPr>
          <a:xfrm flipV="1">
            <a:off x="5940152" y="1859634"/>
            <a:ext cx="864096" cy="345234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오른쪽으로 구부러진 화살표 52"/>
          <p:cNvSpPr/>
          <p:nvPr/>
        </p:nvSpPr>
        <p:spPr>
          <a:xfrm rot="864830">
            <a:off x="415004" y="2525137"/>
            <a:ext cx="432048" cy="1368152"/>
          </a:xfrm>
          <a:prstGeom prst="curv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4" name="직선 화살표 연결선 53"/>
          <p:cNvCxnSpPr>
            <a:endCxn id="57" idx="0"/>
          </p:cNvCxnSpPr>
          <p:nvPr/>
        </p:nvCxnSpPr>
        <p:spPr>
          <a:xfrm>
            <a:off x="3419872" y="4005065"/>
            <a:ext cx="809836" cy="1728191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059832" y="5733256"/>
            <a:ext cx="2339752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현재  공격 팀 쪽으로 화살표 출력 하여  화살표 좌우로 반복이동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b="1" dirty="0" smtClean="0">
              <a:solidFill>
                <a:srgbClr val="FF0000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2267744" y="1340768"/>
            <a:ext cx="2376264" cy="36004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2843808" y="1340768"/>
            <a:ext cx="1224136" cy="3600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2987824" y="1340768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SCORE</a:t>
            </a:r>
            <a:endParaRPr lang="ko-KR" altLang="en-US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2262411" y="1259235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FFFF00"/>
                </a:solidFill>
              </a:rPr>
              <a:t>13</a:t>
            </a:r>
            <a:endParaRPr lang="ko-KR" altLang="en-US" sz="2800" b="1" dirty="0">
              <a:solidFill>
                <a:srgbClr val="FFFF00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130427" y="132171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10</a:t>
            </a:r>
            <a:endParaRPr lang="ko-KR" altLang="en-US" b="1" dirty="0"/>
          </a:p>
        </p:txBody>
      </p:sp>
      <p:cxnSp>
        <p:nvCxnSpPr>
          <p:cNvPr id="84" name="직선 화살표 연결선 83"/>
          <p:cNvCxnSpPr>
            <a:stCxn id="81" idx="0"/>
          </p:cNvCxnSpPr>
          <p:nvPr/>
        </p:nvCxnSpPr>
        <p:spPr>
          <a:xfrm flipV="1">
            <a:off x="3455876" y="764704"/>
            <a:ext cx="2124236" cy="576064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5580112" y="476672"/>
            <a:ext cx="1728192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현재 스코어 노출 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이기고 있는 팀의 스코어 강조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b="1" dirty="0" smtClean="0">
              <a:solidFill>
                <a:srgbClr val="FF00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547664" y="2608337"/>
            <a:ext cx="3816424" cy="1107996"/>
          </a:xfrm>
          <a:prstGeom prst="rect">
            <a:avLst/>
          </a:prstGeom>
          <a:solidFill>
            <a:srgbClr val="92D050">
              <a:alpha val="40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6600" b="1" dirty="0" smtClean="0">
                <a:solidFill>
                  <a:srgbClr val="FFC000"/>
                </a:solidFill>
              </a:rPr>
              <a:t>CHANGE</a:t>
            </a:r>
            <a:endParaRPr lang="ko-KR" altLang="en-US" sz="6600" b="1" dirty="0">
              <a:solidFill>
                <a:srgbClr val="FFC000"/>
              </a:solidFill>
            </a:endParaRPr>
          </a:p>
        </p:txBody>
      </p:sp>
      <p:cxnSp>
        <p:nvCxnSpPr>
          <p:cNvPr id="89" name="직선 화살표 연결선 88"/>
          <p:cNvCxnSpPr/>
          <p:nvPr/>
        </p:nvCxnSpPr>
        <p:spPr>
          <a:xfrm>
            <a:off x="5220072" y="3140969"/>
            <a:ext cx="1656184" cy="216023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6804248" y="3140968"/>
            <a:ext cx="2088232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캐릭터의 포지션 체인지 시에 해당 글자 </a:t>
            </a:r>
            <a:r>
              <a:rPr lang="en-US" altLang="ko-KR" sz="800" dirty="0" smtClean="0">
                <a:solidFill>
                  <a:srgbClr val="FF0000"/>
                </a:solidFill>
              </a:rPr>
              <a:t>‘CHANGE’</a:t>
            </a:r>
            <a:r>
              <a:rPr lang="ko-KR" altLang="en-US" sz="800" dirty="0" smtClean="0">
                <a:solidFill>
                  <a:srgbClr val="FF0000"/>
                </a:solidFill>
              </a:rPr>
              <a:t>가 노출 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캐릭터 포지션 바뀌면 즉시 사라짐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b="1" dirty="0" smtClean="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/>
          <p:cNvCxnSpPr>
            <a:stCxn id="38" idx="2"/>
            <a:endCxn id="97" idx="1"/>
          </p:cNvCxnSpPr>
          <p:nvPr/>
        </p:nvCxnSpPr>
        <p:spPr>
          <a:xfrm>
            <a:off x="6080242" y="3889770"/>
            <a:ext cx="796014" cy="1167251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6876256" y="4149080"/>
            <a:ext cx="1980728" cy="18158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캐릭터의 포지션 체인지 상하 이미지가  바뀜 </a:t>
            </a:r>
            <a:r>
              <a:rPr lang="en-US" altLang="ko-KR" sz="800" dirty="0" smtClean="0">
                <a:solidFill>
                  <a:srgbClr val="FF0000"/>
                </a:solidFill>
              </a:rPr>
              <a:t>(</a:t>
            </a:r>
            <a:r>
              <a:rPr lang="ko-KR" altLang="en-US" sz="800" dirty="0" smtClean="0">
                <a:solidFill>
                  <a:srgbClr val="FF0000"/>
                </a:solidFill>
              </a:rPr>
              <a:t>크기 변화도 가능하면 </a:t>
            </a:r>
            <a:r>
              <a:rPr lang="en-US" altLang="ko-KR" sz="800" dirty="0" smtClean="0">
                <a:solidFill>
                  <a:srgbClr val="FF0000"/>
                </a:solidFill>
              </a:rPr>
              <a:t>OK)</a:t>
            </a: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EX)</a:t>
            </a: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b="1" dirty="0" smtClean="0">
              <a:solidFill>
                <a:srgbClr val="FF0000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7668344" y="4941168"/>
            <a:ext cx="79208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/>
          <p:cNvSpPr/>
          <p:nvPr/>
        </p:nvSpPr>
        <p:spPr>
          <a:xfrm>
            <a:off x="7236296" y="4653136"/>
            <a:ext cx="99011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오른쪽으로 구부러진 화살표 104"/>
          <p:cNvSpPr/>
          <p:nvPr/>
        </p:nvSpPr>
        <p:spPr>
          <a:xfrm rot="17758904">
            <a:off x="7606144" y="4938263"/>
            <a:ext cx="356911" cy="1130218"/>
          </a:xfrm>
          <a:prstGeom prst="curv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6" name="오른쪽으로 구부러진 화살표 105"/>
          <p:cNvSpPr/>
          <p:nvPr/>
        </p:nvSpPr>
        <p:spPr>
          <a:xfrm rot="7709237">
            <a:off x="8026577" y="4308817"/>
            <a:ext cx="272460" cy="862791"/>
          </a:xfrm>
          <a:prstGeom prst="curv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" descr="result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7" y="764704"/>
            <a:ext cx="6048672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79512" y="116632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3. GAME RESULT UI </a:t>
            </a:r>
            <a:r>
              <a:rPr lang="ko-KR" altLang="en-US" b="1" dirty="0" smtClean="0"/>
              <a:t>정리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644008" y="5013176"/>
            <a:ext cx="1872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보유 캐릭터 경기 결과 출력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/>
          </a:p>
          <a:p>
            <a:r>
              <a:rPr lang="ko-KR" altLang="en-US" sz="800" dirty="0" smtClean="0"/>
              <a:t>타자</a:t>
            </a:r>
            <a:r>
              <a:rPr lang="en-US" altLang="ko-KR" sz="800" dirty="0" smtClean="0"/>
              <a:t>= </a:t>
            </a:r>
            <a:r>
              <a:rPr lang="ko-KR" altLang="en-US" sz="800" dirty="0" smtClean="0"/>
              <a:t>이번 경기의 타율</a:t>
            </a:r>
            <a:r>
              <a:rPr lang="en-US" altLang="ko-KR" sz="800" dirty="0" smtClean="0"/>
              <a:t>,</a:t>
            </a:r>
            <a:r>
              <a:rPr lang="ko-KR" altLang="en-US" sz="800" dirty="0" smtClean="0"/>
              <a:t> 홈런</a:t>
            </a:r>
            <a:endParaRPr lang="en-US" altLang="ko-KR" sz="800" dirty="0" smtClean="0"/>
          </a:p>
          <a:p>
            <a:r>
              <a:rPr lang="ko-KR" altLang="en-US" sz="800" dirty="0" smtClean="0"/>
              <a:t>투수</a:t>
            </a:r>
            <a:r>
              <a:rPr lang="en-US" altLang="ko-KR" sz="800" dirty="0" smtClean="0"/>
              <a:t>= </a:t>
            </a:r>
            <a:r>
              <a:rPr lang="ko-KR" altLang="en-US" sz="800" dirty="0" smtClean="0"/>
              <a:t>이번 경기의 방어율</a:t>
            </a:r>
            <a:r>
              <a:rPr lang="en-US" altLang="ko-KR" sz="800" dirty="0" smtClean="0"/>
              <a:t>,</a:t>
            </a:r>
            <a:r>
              <a:rPr lang="ko-KR" altLang="en-US" sz="800" dirty="0" smtClean="0"/>
              <a:t> </a:t>
            </a:r>
            <a:r>
              <a:rPr lang="ko-KR" altLang="en-US" sz="800" dirty="0" err="1" smtClean="0"/>
              <a:t>탈삼진</a:t>
            </a:r>
            <a:endParaRPr lang="en-US" altLang="ko-KR" sz="800" dirty="0" smtClean="0"/>
          </a:p>
          <a:p>
            <a:endParaRPr lang="ko-KR" altLang="en-US" sz="800" dirty="0"/>
          </a:p>
        </p:txBody>
      </p:sp>
      <p:sp>
        <p:nvSpPr>
          <p:cNvPr id="23" name="TextBox 22"/>
          <p:cNvSpPr txBox="1"/>
          <p:nvPr/>
        </p:nvSpPr>
        <p:spPr>
          <a:xfrm>
            <a:off x="6228184" y="0"/>
            <a:ext cx="1584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스코어 보드 삭제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각 팀의 스코어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각 팀의 이름 출력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48264" y="2996952"/>
            <a:ext cx="2088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보상 출력 경험치 삭제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err="1" smtClean="0">
                <a:solidFill>
                  <a:srgbClr val="FF0000"/>
                </a:solidFill>
              </a:rPr>
              <a:t>게임머니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아이템 출력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특정 조건 완료 시 게임 머니 보너스 효과 추가 요망 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79512" y="5085184"/>
            <a:ext cx="2232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800" dirty="0" err="1" smtClean="0">
                <a:solidFill>
                  <a:srgbClr val="FF0000"/>
                </a:solidFill>
              </a:rPr>
              <a:t>레벨업에</a:t>
            </a:r>
            <a:r>
              <a:rPr lang="ko-KR" altLang="en-US" sz="800" dirty="0" smtClean="0">
                <a:solidFill>
                  <a:srgbClr val="FF0000"/>
                </a:solidFill>
              </a:rPr>
              <a:t> 해당하는 아이콘 추가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pPr marL="228600" indent="-228600"/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pPr marL="228600" indent="-228600"/>
            <a:r>
              <a:rPr lang="ko-KR" altLang="en-US" sz="800" dirty="0" err="1" smtClean="0">
                <a:solidFill>
                  <a:srgbClr val="FF0000"/>
                </a:solidFill>
              </a:rPr>
              <a:t>레벨업</a:t>
            </a:r>
            <a:r>
              <a:rPr lang="ko-KR" altLang="en-US" sz="800" dirty="0" smtClean="0">
                <a:solidFill>
                  <a:srgbClr val="FF0000"/>
                </a:solidFill>
              </a:rPr>
              <a:t> 시 </a:t>
            </a:r>
            <a:r>
              <a:rPr lang="en-US" altLang="ko-KR" sz="800" dirty="0" smtClean="0">
                <a:solidFill>
                  <a:srgbClr val="FF0000"/>
                </a:solidFill>
              </a:rPr>
              <a:t>6</a:t>
            </a:r>
            <a:r>
              <a:rPr lang="ko-KR" altLang="en-US" sz="800" dirty="0" smtClean="0">
                <a:solidFill>
                  <a:srgbClr val="FF0000"/>
                </a:solidFill>
              </a:rPr>
              <a:t>번과 비슷한 효과 출력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pPr marL="228600" indent="-228600"/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pPr marL="228600" indent="-228600"/>
            <a:r>
              <a:rPr lang="ko-KR" altLang="en-US" sz="800" dirty="0" smtClean="0">
                <a:solidFill>
                  <a:srgbClr val="FF0000"/>
                </a:solidFill>
              </a:rPr>
              <a:t>보유 캐릭터 이름</a:t>
            </a:r>
            <a:r>
              <a:rPr lang="en-US" altLang="ko-KR" sz="800" dirty="0" smtClean="0">
                <a:solidFill>
                  <a:srgbClr val="FF0000"/>
                </a:solidFill>
              </a:rPr>
              <a:t>,</a:t>
            </a:r>
            <a:r>
              <a:rPr lang="ko-KR" altLang="en-US" sz="800" dirty="0" smtClean="0">
                <a:solidFill>
                  <a:srgbClr val="FF0000"/>
                </a:solidFill>
              </a:rPr>
              <a:t> 레벨</a:t>
            </a:r>
            <a:r>
              <a:rPr lang="en-US" altLang="ko-KR" sz="800" dirty="0" smtClean="0">
                <a:solidFill>
                  <a:srgbClr val="FF0000"/>
                </a:solidFill>
              </a:rPr>
              <a:t>, EXP </a:t>
            </a:r>
            <a:r>
              <a:rPr lang="ko-KR" altLang="en-US" sz="800" dirty="0" smtClean="0">
                <a:solidFill>
                  <a:srgbClr val="FF0000"/>
                </a:solidFill>
              </a:rPr>
              <a:t>그래프</a:t>
            </a:r>
            <a:r>
              <a:rPr lang="en-US" altLang="ko-KR" sz="800" dirty="0" smtClean="0">
                <a:solidFill>
                  <a:srgbClr val="FF0000"/>
                </a:solidFill>
              </a:rPr>
              <a:t>, EXP</a:t>
            </a:r>
          </a:p>
          <a:p>
            <a:pPr marL="228600" indent="-228600"/>
            <a:r>
              <a:rPr lang="en-US" altLang="ko-KR" sz="800" dirty="0" smtClean="0">
                <a:solidFill>
                  <a:srgbClr val="FF0000"/>
                </a:solidFill>
              </a:rPr>
              <a:t>TEXT </a:t>
            </a:r>
            <a:r>
              <a:rPr lang="ko-KR" altLang="en-US" sz="800" dirty="0" smtClean="0">
                <a:solidFill>
                  <a:srgbClr val="FF0000"/>
                </a:solidFill>
              </a:rPr>
              <a:t>출력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pPr marL="228600" indent="-228600"/>
            <a:r>
              <a:rPr lang="en-US" altLang="ko-KR" sz="800" dirty="0" smtClean="0">
                <a:solidFill>
                  <a:srgbClr val="FF0000"/>
                </a:solidFill>
              </a:rPr>
              <a:t>(EXP </a:t>
            </a:r>
            <a:r>
              <a:rPr lang="ko-KR" altLang="en-US" sz="800" dirty="0" smtClean="0">
                <a:solidFill>
                  <a:srgbClr val="FF0000"/>
                </a:solidFill>
              </a:rPr>
              <a:t>그래프는 경험치의 상승치 만큼 깜빡 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pPr marL="228600" indent="-228600"/>
            <a:r>
              <a:rPr lang="ko-KR" altLang="en-US" sz="800" dirty="0" smtClean="0">
                <a:solidFill>
                  <a:srgbClr val="FF0000"/>
                </a:solidFill>
              </a:rPr>
              <a:t>효과</a:t>
            </a:r>
            <a:r>
              <a:rPr lang="en-US" altLang="ko-KR" sz="800" dirty="0" smtClean="0">
                <a:solidFill>
                  <a:srgbClr val="FF0000"/>
                </a:solidFill>
              </a:rPr>
              <a:t>) </a:t>
            </a:r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.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/>
          <p:cNvCxnSpPr>
            <a:stCxn id="31" idx="0"/>
            <a:endCxn id="38" idx="1"/>
          </p:cNvCxnSpPr>
          <p:nvPr/>
        </p:nvCxnSpPr>
        <p:spPr>
          <a:xfrm flipV="1">
            <a:off x="2231740" y="501933"/>
            <a:ext cx="828092" cy="478795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059832" y="332656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경기 결과에 따른 </a:t>
            </a:r>
            <a:r>
              <a:rPr lang="en-US" altLang="ko-KR" sz="800" dirty="0" smtClean="0">
                <a:solidFill>
                  <a:srgbClr val="FF0000"/>
                </a:solidFill>
              </a:rPr>
              <a:t>WIN &amp; LOSE </a:t>
            </a:r>
            <a:r>
              <a:rPr lang="ko-KR" altLang="en-US" sz="800" dirty="0" smtClean="0">
                <a:solidFill>
                  <a:srgbClr val="FF0000"/>
                </a:solidFill>
              </a:rPr>
              <a:t>애니메이션 번쩍 효과 출력 요망 </a:t>
            </a:r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948264" y="3933056"/>
            <a:ext cx="19442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>
                <a:solidFill>
                  <a:srgbClr val="FF0000"/>
                </a:solidFill>
              </a:rPr>
              <a:t>알람에</a:t>
            </a:r>
            <a:r>
              <a:rPr lang="ko-KR" altLang="en-US" sz="800" dirty="0" smtClean="0">
                <a:solidFill>
                  <a:srgbClr val="FF0000"/>
                </a:solidFill>
              </a:rPr>
              <a:t> 해당하는 아이콘 추가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소멸 예정 아이템이 있을 경우 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상점 아이콘 출력 요망</a:t>
            </a:r>
            <a:r>
              <a:rPr lang="en-US" altLang="ko-KR" sz="800" dirty="0" smtClean="0">
                <a:solidFill>
                  <a:srgbClr val="FF0000"/>
                </a:solidFill>
              </a:rPr>
              <a:t>(</a:t>
            </a:r>
            <a:r>
              <a:rPr lang="ko-KR" altLang="en-US" sz="800" dirty="0" smtClean="0">
                <a:solidFill>
                  <a:srgbClr val="FF0000"/>
                </a:solidFill>
              </a:rPr>
              <a:t>느낌표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깜박 효과</a:t>
            </a:r>
            <a:r>
              <a:rPr lang="en-US" altLang="ko-KR" sz="8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업그레이드 완료 아이템이 있을 경우 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강화 아이콘 출력 요망</a:t>
            </a:r>
            <a:r>
              <a:rPr lang="en-US" altLang="ko-KR" sz="800" dirty="0" smtClean="0">
                <a:solidFill>
                  <a:srgbClr val="FF0000"/>
                </a:solidFill>
              </a:rPr>
              <a:t>(</a:t>
            </a:r>
            <a:r>
              <a:rPr lang="ko-KR" altLang="en-US" sz="800" dirty="0" smtClean="0">
                <a:solidFill>
                  <a:srgbClr val="FF0000"/>
                </a:solidFill>
              </a:rPr>
              <a:t>깜박 효과</a:t>
            </a:r>
            <a:r>
              <a:rPr lang="en-US" altLang="ko-KR" sz="8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1475656" y="1196752"/>
            <a:ext cx="3888432" cy="5040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7" name="그림 3" descr="result1.jpg"/>
          <p:cNvPicPr>
            <a:picLocks noChangeAspect="1" noChangeArrowheads="1"/>
          </p:cNvPicPr>
          <p:nvPr/>
        </p:nvPicPr>
        <p:blipFill>
          <a:blip r:embed="rId2" cstate="print"/>
          <a:srcRect l="23671" t="44435" r="52520" b="35922"/>
          <a:stretch>
            <a:fillRect/>
          </a:stretch>
        </p:blipFill>
        <p:spPr bwMode="auto">
          <a:xfrm>
            <a:off x="1806000" y="2556148"/>
            <a:ext cx="1440160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1835696" y="2564904"/>
            <a:ext cx="1440160" cy="79208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9" idx="3"/>
            <a:endCxn id="24" idx="1"/>
          </p:cNvCxnSpPr>
          <p:nvPr/>
        </p:nvCxnSpPr>
        <p:spPr>
          <a:xfrm>
            <a:off x="5724128" y="3032956"/>
            <a:ext cx="1224136" cy="317939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547664" y="980728"/>
            <a:ext cx="1368152" cy="1224136"/>
          </a:xfrm>
          <a:prstGeom prst="rect">
            <a:avLst/>
          </a:prstGeom>
          <a:noFill/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3" name="그림 3" descr="result1.jpg"/>
          <p:cNvPicPr>
            <a:picLocks noChangeAspect="1" noChangeArrowheads="1"/>
          </p:cNvPicPr>
          <p:nvPr/>
        </p:nvPicPr>
        <p:blipFill>
          <a:blip r:embed="rId2" cstate="print"/>
          <a:srcRect l="22480" t="10506" r="63234" b="69851"/>
          <a:stretch>
            <a:fillRect/>
          </a:stretch>
        </p:blipFill>
        <p:spPr bwMode="auto">
          <a:xfrm>
            <a:off x="1619672" y="980728"/>
            <a:ext cx="1224136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직사각형 12"/>
          <p:cNvSpPr/>
          <p:nvPr/>
        </p:nvSpPr>
        <p:spPr>
          <a:xfrm>
            <a:off x="1691680" y="1772816"/>
            <a:ext cx="3456384" cy="64807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1756068" y="1806724"/>
            <a:ext cx="3312368" cy="5760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" name="그림 3" descr="result1.jpg"/>
          <p:cNvPicPr>
            <a:picLocks noChangeAspect="1" noChangeArrowheads="1"/>
          </p:cNvPicPr>
          <p:nvPr/>
        </p:nvPicPr>
        <p:blipFill>
          <a:blip r:embed="rId2" cstate="print"/>
          <a:srcRect l="54761" t="53571" r="23810" b="26786"/>
          <a:stretch>
            <a:fillRect/>
          </a:stretch>
        </p:blipFill>
        <p:spPr bwMode="auto">
          <a:xfrm>
            <a:off x="3700284" y="2765688"/>
            <a:ext cx="1296144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3635896" y="2564904"/>
            <a:ext cx="2088232" cy="936104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TextBox 113"/>
          <p:cNvSpPr txBox="1"/>
          <p:nvPr/>
        </p:nvSpPr>
        <p:spPr>
          <a:xfrm>
            <a:off x="1786548" y="1684804"/>
            <a:ext cx="936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/>
              <a:t>12</a:t>
            </a:r>
            <a:endParaRPr lang="ko-KR" altLang="en-US" sz="4800" b="1" dirty="0"/>
          </a:p>
        </p:txBody>
      </p:sp>
      <p:sp>
        <p:nvSpPr>
          <p:cNvPr id="115" name="TextBox 114"/>
          <p:cNvSpPr txBox="1"/>
          <p:nvPr/>
        </p:nvSpPr>
        <p:spPr>
          <a:xfrm>
            <a:off x="4499992" y="1684759"/>
            <a:ext cx="8640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/>
              <a:t>9</a:t>
            </a:r>
            <a:endParaRPr lang="ko-KR" altLang="en-US" sz="4800" b="1" dirty="0"/>
          </a:p>
        </p:txBody>
      </p:sp>
      <p:sp>
        <p:nvSpPr>
          <p:cNvPr id="116" name="직사각형 115"/>
          <p:cNvSpPr/>
          <p:nvPr/>
        </p:nvSpPr>
        <p:spPr>
          <a:xfrm>
            <a:off x="2180496" y="2902084"/>
            <a:ext cx="360040" cy="1440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/>
          <p:cNvSpPr/>
          <p:nvPr/>
        </p:nvSpPr>
        <p:spPr>
          <a:xfrm>
            <a:off x="2195736" y="3171448"/>
            <a:ext cx="360040" cy="1440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/>
          <p:cNvSpPr/>
          <p:nvPr/>
        </p:nvSpPr>
        <p:spPr>
          <a:xfrm>
            <a:off x="1630720" y="4005064"/>
            <a:ext cx="1872208" cy="1440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6" name="그림 3" descr="result1.jpg"/>
          <p:cNvPicPr>
            <a:picLocks noChangeAspect="1" noChangeArrowheads="1"/>
          </p:cNvPicPr>
          <p:nvPr/>
        </p:nvPicPr>
        <p:blipFill>
          <a:blip r:embed="rId2" cstate="print"/>
          <a:srcRect l="30814" t="74792" r="50138" b="14494"/>
          <a:stretch>
            <a:fillRect/>
          </a:stretch>
        </p:blipFill>
        <p:spPr bwMode="auto">
          <a:xfrm>
            <a:off x="3491880" y="4005064"/>
            <a:ext cx="115212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" name="직사각형 48"/>
          <p:cNvSpPr/>
          <p:nvPr/>
        </p:nvSpPr>
        <p:spPr>
          <a:xfrm>
            <a:off x="1846744" y="3429000"/>
            <a:ext cx="1440160" cy="5760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2756433" y="3603496"/>
            <a:ext cx="504056" cy="6781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2638832" y="3603496"/>
            <a:ext cx="264918" cy="6781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2756433" y="3895720"/>
            <a:ext cx="504056" cy="6781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2638832" y="3895720"/>
            <a:ext cx="264918" cy="6781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2350800" y="3467864"/>
            <a:ext cx="216024" cy="216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2278792" y="3474720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LV4</a:t>
            </a:r>
            <a:endParaRPr lang="ko-KR" altLang="en-US" sz="800" b="1" dirty="0"/>
          </a:p>
        </p:txBody>
      </p:sp>
      <p:sp>
        <p:nvSpPr>
          <p:cNvPr id="58" name="타원 57"/>
          <p:cNvSpPr/>
          <p:nvPr/>
        </p:nvSpPr>
        <p:spPr>
          <a:xfrm>
            <a:off x="2358420" y="3755132"/>
            <a:ext cx="216024" cy="216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2286412" y="3764275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LV2</a:t>
            </a:r>
            <a:endParaRPr lang="ko-KR" altLang="en-US" sz="800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1812836" y="3452440"/>
            <a:ext cx="72008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/>
              <a:t>투수이름</a:t>
            </a:r>
            <a:r>
              <a:rPr lang="en-US" altLang="ko-KR" sz="700" b="1" dirty="0" smtClean="0"/>
              <a:t>1</a:t>
            </a:r>
            <a:endParaRPr lang="ko-KR" altLang="en-US" sz="700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1805216" y="3773800"/>
            <a:ext cx="72008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/>
              <a:t>타자이름</a:t>
            </a:r>
            <a:r>
              <a:rPr lang="en-US" altLang="ko-KR" sz="700" b="1" dirty="0" smtClean="0"/>
              <a:t>2</a:t>
            </a:r>
            <a:endParaRPr lang="ko-KR" altLang="en-US" sz="700" b="1" dirty="0"/>
          </a:p>
        </p:txBody>
      </p:sp>
      <p:sp>
        <p:nvSpPr>
          <p:cNvPr id="113" name="직사각형 112"/>
          <p:cNvSpPr/>
          <p:nvPr/>
        </p:nvSpPr>
        <p:spPr>
          <a:xfrm>
            <a:off x="1846744" y="3429000"/>
            <a:ext cx="1440160" cy="576064"/>
          </a:xfrm>
          <a:prstGeom prst="rect">
            <a:avLst/>
          </a:prstGeom>
          <a:noFill/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7" name="그림 3" descr="result1.jpg"/>
          <p:cNvPicPr>
            <a:picLocks noChangeAspect="1" noChangeArrowheads="1"/>
          </p:cNvPicPr>
          <p:nvPr/>
        </p:nvPicPr>
        <p:blipFill>
          <a:blip r:embed="rId2" cstate="print"/>
          <a:srcRect l="51052" t="74792" r="31091" b="12708"/>
          <a:stretch>
            <a:fillRect/>
          </a:stretch>
        </p:blipFill>
        <p:spPr bwMode="auto">
          <a:xfrm>
            <a:off x="2396520" y="4046592"/>
            <a:ext cx="1040118" cy="41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6" name="직선 화살표 연결선 25"/>
          <p:cNvCxnSpPr>
            <a:endCxn id="30" idx="0"/>
          </p:cNvCxnSpPr>
          <p:nvPr/>
        </p:nvCxnSpPr>
        <p:spPr>
          <a:xfrm flipH="1">
            <a:off x="1295636" y="4005064"/>
            <a:ext cx="540060" cy="1080120"/>
          </a:xfrm>
          <a:prstGeom prst="straightConnector1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704476" y="3682345"/>
            <a:ext cx="363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!</a:t>
            </a:r>
            <a:r>
              <a:rPr lang="en-US" altLang="ko-KR" sz="1100" b="1" dirty="0" smtClean="0">
                <a:solidFill>
                  <a:srgbClr val="FF0000"/>
                </a:solidFill>
              </a:rPr>
              <a:t> </a:t>
            </a:r>
            <a:endParaRPr lang="ko-KR" altLang="en-US" sz="1100" b="1" dirty="0"/>
          </a:p>
        </p:txBody>
      </p:sp>
      <p:sp>
        <p:nvSpPr>
          <p:cNvPr id="72" name="직사각형 71"/>
          <p:cNvSpPr/>
          <p:nvPr/>
        </p:nvSpPr>
        <p:spPr>
          <a:xfrm>
            <a:off x="3563888" y="3599304"/>
            <a:ext cx="1584176" cy="47084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Picture 2" descr="C:\Users\aura9369\Desktop\20120313_장은진\03_Play_01_match.png"/>
          <p:cNvPicPr>
            <a:picLocks noChangeAspect="1" noChangeArrowheads="1"/>
          </p:cNvPicPr>
          <p:nvPr/>
        </p:nvPicPr>
        <p:blipFill>
          <a:blip r:embed="rId3" cstate="print"/>
          <a:srcRect l="33735" t="90362" r="59036" b="602"/>
          <a:stretch>
            <a:fillRect/>
          </a:stretch>
        </p:blipFill>
        <p:spPr bwMode="auto">
          <a:xfrm>
            <a:off x="3635896" y="3663693"/>
            <a:ext cx="348783" cy="2906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</p:pic>
      <p:pic>
        <p:nvPicPr>
          <p:cNvPr id="68" name="Picture 2" descr="C:\Users\aura9369\Desktop\20120313_장은진\03_Play_01_match.png"/>
          <p:cNvPicPr>
            <a:picLocks noChangeAspect="1" noChangeArrowheads="1"/>
          </p:cNvPicPr>
          <p:nvPr/>
        </p:nvPicPr>
        <p:blipFill>
          <a:blip r:embed="rId3" cstate="print"/>
          <a:srcRect l="52222" t="90000" r="41111"/>
          <a:stretch>
            <a:fillRect/>
          </a:stretch>
        </p:blipFill>
        <p:spPr bwMode="auto">
          <a:xfrm>
            <a:off x="4139953" y="3662164"/>
            <a:ext cx="360360" cy="29718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</p:pic>
      <p:sp>
        <p:nvSpPr>
          <p:cNvPr id="73" name="직사각형 72"/>
          <p:cNvSpPr/>
          <p:nvPr/>
        </p:nvSpPr>
        <p:spPr>
          <a:xfrm>
            <a:off x="3563888" y="3557776"/>
            <a:ext cx="1584176" cy="5105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4" name="직선 화살표 연결선 73"/>
          <p:cNvCxnSpPr>
            <a:stCxn id="73" idx="3"/>
            <a:endCxn id="77" idx="1"/>
          </p:cNvCxnSpPr>
          <p:nvPr/>
        </p:nvCxnSpPr>
        <p:spPr>
          <a:xfrm>
            <a:off x="5148064" y="3813059"/>
            <a:ext cx="1800200" cy="78171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>
            <a:stCxn id="6" idx="3"/>
            <a:endCxn id="12" idx="0"/>
          </p:cNvCxnSpPr>
          <p:nvPr/>
        </p:nvCxnSpPr>
        <p:spPr>
          <a:xfrm>
            <a:off x="3275856" y="2960948"/>
            <a:ext cx="2304256" cy="205222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폭발 2 149"/>
          <p:cNvSpPr/>
          <p:nvPr/>
        </p:nvSpPr>
        <p:spPr>
          <a:xfrm>
            <a:off x="5076056" y="2636912"/>
            <a:ext cx="792088" cy="411474"/>
          </a:xfrm>
          <a:prstGeom prst="irregularSeal2">
            <a:avLst/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TextBox 147"/>
          <p:cNvSpPr txBox="1"/>
          <p:nvPr/>
        </p:nvSpPr>
        <p:spPr>
          <a:xfrm>
            <a:off x="4780404" y="2723396"/>
            <a:ext cx="16561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rgbClr val="FFFF00"/>
                </a:solidFill>
              </a:rPr>
              <a:t>+500 </a:t>
            </a:r>
            <a:r>
              <a:rPr lang="en-US" altLang="ko-KR" sz="1050" b="1" dirty="0" smtClean="0">
                <a:solidFill>
                  <a:srgbClr val="FFFF00"/>
                </a:solidFill>
              </a:rPr>
              <a:t>BONUS</a:t>
            </a:r>
            <a:endParaRPr lang="ko-KR" altLang="en-US" sz="1050" b="1" dirty="0">
              <a:solidFill>
                <a:srgbClr val="FFFF00"/>
              </a:solidFill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2638832" y="1988840"/>
            <a:ext cx="648072" cy="23083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rgbClr val="0070C0"/>
                </a:solidFill>
              </a:rPr>
              <a:t>1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팀 이름</a:t>
            </a:r>
            <a:endParaRPr lang="ko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3779912" y="1988840"/>
            <a:ext cx="648072" cy="23083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rgbClr val="0070C0"/>
                </a:solidFill>
              </a:rPr>
              <a:t>2</a:t>
            </a:r>
            <a:r>
              <a:rPr lang="ko-KR" altLang="en-US" sz="900" b="1" dirty="0" smtClean="0">
                <a:solidFill>
                  <a:srgbClr val="0070C0"/>
                </a:solidFill>
              </a:rPr>
              <a:t>팀 이름</a:t>
            </a:r>
            <a:endParaRPr lang="ko-KR" altLang="en-US" sz="900" b="1" dirty="0">
              <a:solidFill>
                <a:srgbClr val="0070C0"/>
              </a:solidFill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3219088" y="191683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70C0"/>
                </a:solidFill>
              </a:rPr>
              <a:t> VS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1331640" y="836712"/>
            <a:ext cx="4320480" cy="1656184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6" name="직선 화살표 연결선 155"/>
          <p:cNvCxnSpPr>
            <a:stCxn id="155" idx="3"/>
            <a:endCxn id="160" idx="1"/>
          </p:cNvCxnSpPr>
          <p:nvPr/>
        </p:nvCxnSpPr>
        <p:spPr>
          <a:xfrm>
            <a:off x="5652120" y="1664804"/>
            <a:ext cx="1187624" cy="543255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6839744" y="1484784"/>
            <a:ext cx="23042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FF0000"/>
                </a:solidFill>
              </a:rPr>
              <a:t>GAME RESULT </a:t>
            </a:r>
            <a:r>
              <a:rPr lang="ko-KR" altLang="en-US" sz="800" dirty="0" smtClean="0">
                <a:solidFill>
                  <a:srgbClr val="FF0000"/>
                </a:solidFill>
              </a:rPr>
              <a:t>전체 </a:t>
            </a:r>
            <a:r>
              <a:rPr lang="en-US" altLang="ko-KR" sz="800" dirty="0" smtClean="0">
                <a:solidFill>
                  <a:srgbClr val="FF0000"/>
                </a:solidFill>
              </a:rPr>
              <a:t>UI </a:t>
            </a:r>
            <a:r>
              <a:rPr lang="ko-KR" altLang="en-US" sz="800" dirty="0" smtClean="0">
                <a:solidFill>
                  <a:srgbClr val="FF0000"/>
                </a:solidFill>
              </a:rPr>
              <a:t>출력 시 순서대로 출력 요망 </a:t>
            </a:r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800" dirty="0" err="1" smtClean="0">
                <a:solidFill>
                  <a:srgbClr val="FF0000"/>
                </a:solidFill>
              </a:rPr>
              <a:t>팀이름</a:t>
            </a:r>
            <a:r>
              <a:rPr lang="ko-KR" altLang="en-US" sz="800" dirty="0" smtClean="0">
                <a:solidFill>
                  <a:srgbClr val="FF0000"/>
                </a:solidFill>
              </a:rPr>
              <a:t> 출력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800" dirty="0" smtClean="0">
                <a:solidFill>
                  <a:srgbClr val="FF0000"/>
                </a:solidFill>
              </a:rPr>
              <a:t>각 팀 스코어 출력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800" dirty="0" smtClean="0">
                <a:solidFill>
                  <a:srgbClr val="FF0000"/>
                </a:solidFill>
              </a:rPr>
              <a:t>WIN OR LOSE </a:t>
            </a:r>
            <a:r>
              <a:rPr lang="ko-KR" altLang="en-US" sz="800" dirty="0" smtClean="0">
                <a:solidFill>
                  <a:srgbClr val="FF0000"/>
                </a:solidFill>
              </a:rPr>
              <a:t>애니메이션 출력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800" dirty="0" smtClean="0">
                <a:solidFill>
                  <a:srgbClr val="FF0000"/>
                </a:solidFill>
              </a:rPr>
              <a:t>RECORD </a:t>
            </a:r>
            <a:r>
              <a:rPr lang="ko-KR" altLang="en-US" sz="800" dirty="0" smtClean="0">
                <a:solidFill>
                  <a:srgbClr val="FF0000"/>
                </a:solidFill>
              </a:rPr>
              <a:t>출력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800" dirty="0" smtClean="0">
                <a:solidFill>
                  <a:srgbClr val="FF0000"/>
                </a:solidFill>
              </a:rPr>
              <a:t>보유 캐릭터 이름</a:t>
            </a:r>
            <a:r>
              <a:rPr lang="en-US" altLang="ko-KR" sz="800" dirty="0" smtClean="0">
                <a:solidFill>
                  <a:srgbClr val="FF0000"/>
                </a:solidFill>
              </a:rPr>
              <a:t>,</a:t>
            </a:r>
            <a:r>
              <a:rPr lang="ko-KR" altLang="en-US" sz="800" dirty="0" smtClean="0">
                <a:solidFill>
                  <a:srgbClr val="FF0000"/>
                </a:solidFill>
              </a:rPr>
              <a:t> 레벨</a:t>
            </a:r>
            <a:r>
              <a:rPr lang="en-US" altLang="ko-KR" sz="800" dirty="0" smtClean="0">
                <a:solidFill>
                  <a:srgbClr val="FF0000"/>
                </a:solidFill>
              </a:rPr>
              <a:t>, EXP </a:t>
            </a:r>
            <a:r>
              <a:rPr lang="ko-KR" altLang="en-US" sz="800" dirty="0" smtClean="0">
                <a:solidFill>
                  <a:srgbClr val="FF0000"/>
                </a:solidFill>
              </a:rPr>
              <a:t>그래프</a:t>
            </a:r>
            <a:r>
              <a:rPr lang="en-US" altLang="ko-KR" sz="800" dirty="0" smtClean="0">
                <a:solidFill>
                  <a:srgbClr val="FF0000"/>
                </a:solidFill>
              </a:rPr>
              <a:t>, EXP TEXT </a:t>
            </a:r>
            <a:r>
              <a:rPr lang="ko-KR" altLang="en-US" sz="800" dirty="0" smtClean="0">
                <a:solidFill>
                  <a:srgbClr val="FF0000"/>
                </a:solidFill>
              </a:rPr>
              <a:t>출력</a:t>
            </a:r>
            <a:r>
              <a:rPr lang="en-US" altLang="ko-KR" sz="800" dirty="0" smtClean="0">
                <a:solidFill>
                  <a:srgbClr val="FF0000"/>
                </a:solidFill>
              </a:rPr>
              <a:t> </a:t>
            </a:r>
          </a:p>
          <a:p>
            <a:pPr marL="228600" indent="-228600">
              <a:buAutoNum type="arabicPeriod"/>
            </a:pPr>
            <a:r>
              <a:rPr lang="ko-KR" altLang="en-US" sz="800" dirty="0" smtClean="0">
                <a:solidFill>
                  <a:srgbClr val="FF0000"/>
                </a:solidFill>
              </a:rPr>
              <a:t>보상 게임 머니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아이템 출력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800" dirty="0" err="1" smtClean="0">
                <a:solidFill>
                  <a:srgbClr val="FF0000"/>
                </a:solidFill>
              </a:rPr>
              <a:t>샵</a:t>
            </a:r>
            <a:r>
              <a:rPr lang="ko-KR" altLang="en-US" sz="800" dirty="0" smtClean="0">
                <a:solidFill>
                  <a:srgbClr val="FF0000"/>
                </a:solidFill>
              </a:rPr>
              <a:t> 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smtClean="0">
                <a:solidFill>
                  <a:srgbClr val="FF0000"/>
                </a:solidFill>
              </a:rPr>
              <a:t>업그레이드 아이템 깜빡 출력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pPr marL="228600" indent="-228600"/>
            <a:r>
              <a:rPr lang="ko-KR" altLang="en-US" sz="800" dirty="0" smtClean="0">
                <a:solidFill>
                  <a:srgbClr val="FF0000"/>
                </a:solidFill>
              </a:rPr>
              <a:t> 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3419872" y="1340768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b="1" dirty="0"/>
          </a:p>
        </p:txBody>
      </p:sp>
      <p:cxnSp>
        <p:nvCxnSpPr>
          <p:cNvPr id="166" name="직선 연결선 165"/>
          <p:cNvCxnSpPr>
            <a:endCxn id="152" idx="0"/>
          </p:cNvCxnSpPr>
          <p:nvPr/>
        </p:nvCxnSpPr>
        <p:spPr>
          <a:xfrm flipH="1">
            <a:off x="2962868" y="1412776"/>
            <a:ext cx="457004" cy="57606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십각형 169"/>
          <p:cNvSpPr/>
          <p:nvPr/>
        </p:nvSpPr>
        <p:spPr>
          <a:xfrm>
            <a:off x="3378344" y="1268760"/>
            <a:ext cx="288032" cy="288032"/>
          </a:xfrm>
          <a:prstGeom prst="decago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8" name="직선 연결선 177"/>
          <p:cNvCxnSpPr>
            <a:endCxn id="31" idx="1"/>
          </p:cNvCxnSpPr>
          <p:nvPr/>
        </p:nvCxnSpPr>
        <p:spPr>
          <a:xfrm>
            <a:off x="898802" y="1304764"/>
            <a:ext cx="648862" cy="28803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십각형 178"/>
          <p:cNvSpPr/>
          <p:nvPr/>
        </p:nvSpPr>
        <p:spPr>
          <a:xfrm>
            <a:off x="611560" y="1124744"/>
            <a:ext cx="288032" cy="288032"/>
          </a:xfrm>
          <a:prstGeom prst="decago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TextBox 182"/>
          <p:cNvSpPr txBox="1"/>
          <p:nvPr/>
        </p:nvSpPr>
        <p:spPr>
          <a:xfrm>
            <a:off x="3385964" y="1268760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611560" y="1135777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3</a:t>
            </a:r>
            <a:endParaRPr lang="ko-KR" altLang="en-US" sz="1200" b="1" dirty="0"/>
          </a:p>
        </p:txBody>
      </p:sp>
      <p:cxnSp>
        <p:nvCxnSpPr>
          <p:cNvPr id="188" name="직선 연결선 187"/>
          <p:cNvCxnSpPr/>
          <p:nvPr/>
        </p:nvCxnSpPr>
        <p:spPr>
          <a:xfrm>
            <a:off x="1186834" y="2661883"/>
            <a:ext cx="648862" cy="28803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십각형 188"/>
          <p:cNvSpPr/>
          <p:nvPr/>
        </p:nvSpPr>
        <p:spPr>
          <a:xfrm>
            <a:off x="899592" y="2481863"/>
            <a:ext cx="288032" cy="288032"/>
          </a:xfrm>
          <a:prstGeom prst="decago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TextBox 189"/>
          <p:cNvSpPr txBox="1"/>
          <p:nvPr/>
        </p:nvSpPr>
        <p:spPr>
          <a:xfrm>
            <a:off x="899592" y="2492896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4</a:t>
            </a:r>
            <a:endParaRPr lang="ko-KR" altLang="en-US" sz="1200" b="1" dirty="0"/>
          </a:p>
        </p:txBody>
      </p:sp>
      <p:cxnSp>
        <p:nvCxnSpPr>
          <p:cNvPr id="191" name="직선 연결선 190"/>
          <p:cNvCxnSpPr>
            <a:endCxn id="113" idx="1"/>
          </p:cNvCxnSpPr>
          <p:nvPr/>
        </p:nvCxnSpPr>
        <p:spPr>
          <a:xfrm>
            <a:off x="1258842" y="3453971"/>
            <a:ext cx="587902" cy="26306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십각형 191"/>
          <p:cNvSpPr/>
          <p:nvPr/>
        </p:nvSpPr>
        <p:spPr>
          <a:xfrm>
            <a:off x="971600" y="3273951"/>
            <a:ext cx="288032" cy="288032"/>
          </a:xfrm>
          <a:prstGeom prst="decago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TextBox 192"/>
          <p:cNvSpPr txBox="1"/>
          <p:nvPr/>
        </p:nvSpPr>
        <p:spPr>
          <a:xfrm>
            <a:off x="971600" y="3284984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5</a:t>
            </a:r>
            <a:endParaRPr lang="ko-KR" altLang="en-US" sz="1200" b="1" dirty="0"/>
          </a:p>
        </p:txBody>
      </p:sp>
      <p:cxnSp>
        <p:nvCxnSpPr>
          <p:cNvPr id="194" name="직선 연결선 193"/>
          <p:cNvCxnSpPr>
            <a:endCxn id="196" idx="1"/>
          </p:cNvCxnSpPr>
          <p:nvPr/>
        </p:nvCxnSpPr>
        <p:spPr>
          <a:xfrm flipV="1">
            <a:off x="5724128" y="2487380"/>
            <a:ext cx="360040" cy="77524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십각형 194"/>
          <p:cNvSpPr/>
          <p:nvPr/>
        </p:nvSpPr>
        <p:spPr>
          <a:xfrm>
            <a:off x="6084168" y="2337847"/>
            <a:ext cx="288032" cy="288032"/>
          </a:xfrm>
          <a:prstGeom prst="decago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TextBox 195"/>
          <p:cNvSpPr txBox="1"/>
          <p:nvPr/>
        </p:nvSpPr>
        <p:spPr>
          <a:xfrm>
            <a:off x="6084168" y="2348880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6</a:t>
            </a:r>
            <a:endParaRPr lang="ko-KR" altLang="en-US" sz="1200" b="1" dirty="0"/>
          </a:p>
        </p:txBody>
      </p:sp>
      <p:cxnSp>
        <p:nvCxnSpPr>
          <p:cNvPr id="197" name="직선 연결선 196"/>
          <p:cNvCxnSpPr>
            <a:stCxn id="73" idx="3"/>
            <a:endCxn id="199" idx="0"/>
          </p:cNvCxnSpPr>
          <p:nvPr/>
        </p:nvCxnSpPr>
        <p:spPr>
          <a:xfrm>
            <a:off x="5148064" y="3813059"/>
            <a:ext cx="216024" cy="4080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십각형 197"/>
          <p:cNvSpPr/>
          <p:nvPr/>
        </p:nvSpPr>
        <p:spPr>
          <a:xfrm>
            <a:off x="5220072" y="4210055"/>
            <a:ext cx="288032" cy="288032"/>
          </a:xfrm>
          <a:prstGeom prst="decago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TextBox 198"/>
          <p:cNvSpPr txBox="1"/>
          <p:nvPr/>
        </p:nvSpPr>
        <p:spPr>
          <a:xfrm>
            <a:off x="5220072" y="4221088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7</a:t>
            </a:r>
            <a:endParaRPr lang="ko-KR" altLang="en-US" sz="1200" b="1" dirty="0"/>
          </a:p>
        </p:txBody>
      </p:sp>
      <p:sp>
        <p:nvSpPr>
          <p:cNvPr id="208" name="TextBox 207"/>
          <p:cNvSpPr txBox="1"/>
          <p:nvPr/>
        </p:nvSpPr>
        <p:spPr>
          <a:xfrm>
            <a:off x="2555776" y="3429000"/>
            <a:ext cx="648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EXP + 30</a:t>
            </a:r>
            <a:endParaRPr lang="ko-KR" altLang="en-US" sz="800" b="1" dirty="0"/>
          </a:p>
        </p:txBody>
      </p:sp>
      <p:sp>
        <p:nvSpPr>
          <p:cNvPr id="209" name="TextBox 208"/>
          <p:cNvSpPr txBox="1"/>
          <p:nvPr/>
        </p:nvSpPr>
        <p:spPr>
          <a:xfrm>
            <a:off x="2555776" y="3717032"/>
            <a:ext cx="648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EXP + 30</a:t>
            </a:r>
            <a:endParaRPr lang="ko-KR" altLang="en-US" sz="800" b="1" dirty="0"/>
          </a:p>
        </p:txBody>
      </p:sp>
      <p:cxnSp>
        <p:nvCxnSpPr>
          <p:cNvPr id="224" name="직선 연결선 223"/>
          <p:cNvCxnSpPr>
            <a:stCxn id="234" idx="0"/>
            <a:endCxn id="96" idx="1"/>
          </p:cNvCxnSpPr>
          <p:nvPr/>
        </p:nvCxnSpPr>
        <p:spPr>
          <a:xfrm flipV="1">
            <a:off x="3419872" y="4221088"/>
            <a:ext cx="72008" cy="792088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TextBox 233"/>
          <p:cNvSpPr txBox="1"/>
          <p:nvPr/>
        </p:nvSpPr>
        <p:spPr>
          <a:xfrm>
            <a:off x="2483768" y="5013176"/>
            <a:ext cx="1872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FF0000"/>
                </a:solidFill>
              </a:rPr>
              <a:t>3</a:t>
            </a:r>
            <a:r>
              <a:rPr lang="ko-KR" altLang="en-US" sz="800" dirty="0" smtClean="0">
                <a:solidFill>
                  <a:srgbClr val="FF0000"/>
                </a:solidFill>
              </a:rPr>
              <a:t>번까지 진행 후에 활성화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RETRY</a:t>
            </a:r>
            <a:r>
              <a:rPr lang="ko-KR" altLang="en-US" sz="800" dirty="0" smtClean="0">
                <a:solidFill>
                  <a:srgbClr val="FF0000"/>
                </a:solidFill>
              </a:rPr>
              <a:t>는 </a:t>
            </a:r>
            <a:r>
              <a:rPr lang="en-US" altLang="ko-KR" sz="800" dirty="0" smtClean="0">
                <a:solidFill>
                  <a:srgbClr val="FF0000"/>
                </a:solidFill>
              </a:rPr>
              <a:t>REMATCH</a:t>
            </a:r>
            <a:r>
              <a:rPr lang="ko-KR" altLang="en-US" sz="800" dirty="0" smtClean="0">
                <a:solidFill>
                  <a:srgbClr val="FF0000"/>
                </a:solidFill>
              </a:rPr>
              <a:t>로 변경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QUIT</a:t>
            </a:r>
            <a:r>
              <a:rPr lang="ko-KR" altLang="en-US" sz="800" dirty="0" smtClean="0">
                <a:solidFill>
                  <a:srgbClr val="FF0000"/>
                </a:solidFill>
              </a:rPr>
              <a:t>와 </a:t>
            </a:r>
            <a:r>
              <a:rPr lang="en-US" altLang="ko-KR" sz="800" dirty="0" smtClean="0">
                <a:solidFill>
                  <a:srgbClr val="FF0000"/>
                </a:solidFill>
              </a:rPr>
              <a:t>REMATCH</a:t>
            </a:r>
            <a:r>
              <a:rPr lang="ko-KR" altLang="en-US" sz="800" dirty="0" smtClean="0">
                <a:solidFill>
                  <a:srgbClr val="FF0000"/>
                </a:solidFill>
              </a:rPr>
              <a:t>는 상위 순서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dirty="0"/>
          </a:p>
        </p:txBody>
      </p:sp>
      <p:sp>
        <p:nvSpPr>
          <p:cNvPr id="245" name="TextBox 244"/>
          <p:cNvSpPr txBox="1"/>
          <p:nvPr/>
        </p:nvSpPr>
        <p:spPr>
          <a:xfrm>
            <a:off x="1911896" y="3140968"/>
            <a:ext cx="16561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rgbClr val="FFFF00"/>
                </a:solidFill>
              </a:rPr>
              <a:t>0.999</a:t>
            </a:r>
            <a:endParaRPr lang="ko-KR" altLang="en-US" sz="1050" b="1" dirty="0">
              <a:solidFill>
                <a:srgbClr val="FFFF00"/>
              </a:solidFill>
            </a:endParaRPr>
          </a:p>
        </p:txBody>
      </p:sp>
      <p:sp>
        <p:nvSpPr>
          <p:cNvPr id="246" name="TextBox 245"/>
          <p:cNvSpPr txBox="1"/>
          <p:nvPr/>
        </p:nvSpPr>
        <p:spPr>
          <a:xfrm>
            <a:off x="1907704" y="2860556"/>
            <a:ext cx="5760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rgbClr val="FFFF00"/>
                </a:solidFill>
              </a:rPr>
              <a:t>0.999</a:t>
            </a:r>
            <a:endParaRPr lang="ko-KR" altLang="en-US" sz="1050" b="1" dirty="0">
              <a:solidFill>
                <a:srgbClr val="FFFF00"/>
              </a:solidFill>
            </a:endParaRPr>
          </a:p>
        </p:txBody>
      </p:sp>
      <p:sp>
        <p:nvSpPr>
          <p:cNvPr id="247" name="직사각형 246"/>
          <p:cNvSpPr/>
          <p:nvPr/>
        </p:nvSpPr>
        <p:spPr>
          <a:xfrm>
            <a:off x="3995936" y="1484784"/>
            <a:ext cx="1152128" cy="21602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2" name="직선 연결선 171"/>
          <p:cNvCxnSpPr>
            <a:stCxn id="173" idx="3"/>
          </p:cNvCxnSpPr>
          <p:nvPr/>
        </p:nvCxnSpPr>
        <p:spPr>
          <a:xfrm flipH="1">
            <a:off x="4788024" y="1412776"/>
            <a:ext cx="188519" cy="648072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십각형 172"/>
          <p:cNvSpPr/>
          <p:nvPr/>
        </p:nvSpPr>
        <p:spPr>
          <a:xfrm>
            <a:off x="4788024" y="1124744"/>
            <a:ext cx="288032" cy="288032"/>
          </a:xfrm>
          <a:prstGeom prst="decago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TextBox 183"/>
          <p:cNvSpPr txBox="1"/>
          <p:nvPr/>
        </p:nvSpPr>
        <p:spPr>
          <a:xfrm>
            <a:off x="4795644" y="1128157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2</a:t>
            </a:r>
            <a:endParaRPr lang="ko-KR" altLang="en-US" sz="1200" b="1" dirty="0"/>
          </a:p>
        </p:txBody>
      </p:sp>
      <p:sp>
        <p:nvSpPr>
          <p:cNvPr id="248" name="TextBox 247"/>
          <p:cNvSpPr txBox="1"/>
          <p:nvPr/>
        </p:nvSpPr>
        <p:spPr>
          <a:xfrm>
            <a:off x="4067944" y="1485364"/>
            <a:ext cx="10081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100</a:t>
            </a:r>
            <a:r>
              <a:rPr lang="ko-KR" altLang="en-US" sz="800" b="1" dirty="0" smtClean="0"/>
              <a:t>승 </a:t>
            </a:r>
            <a:r>
              <a:rPr lang="en-US" altLang="ko-KR" sz="800" b="1" dirty="0" smtClean="0"/>
              <a:t>11</a:t>
            </a:r>
            <a:r>
              <a:rPr lang="ko-KR" altLang="en-US" sz="800" b="1" dirty="0" smtClean="0"/>
              <a:t>패 </a:t>
            </a:r>
            <a:r>
              <a:rPr lang="en-US" altLang="ko-KR" sz="800" b="1" dirty="0" smtClean="0"/>
              <a:t>90%</a:t>
            </a:r>
            <a:endParaRPr lang="ko-KR" altLang="en-US" sz="800" b="1" dirty="0"/>
          </a:p>
        </p:txBody>
      </p:sp>
      <p:sp>
        <p:nvSpPr>
          <p:cNvPr id="251" name="TextBox 250"/>
          <p:cNvSpPr txBox="1"/>
          <p:nvPr/>
        </p:nvSpPr>
        <p:spPr>
          <a:xfrm>
            <a:off x="6948264" y="764704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FF0000"/>
                </a:solidFill>
              </a:rPr>
              <a:t>친구 </a:t>
            </a:r>
            <a:r>
              <a:rPr lang="en-US" altLang="ko-KR" sz="800" dirty="0" smtClean="0">
                <a:solidFill>
                  <a:srgbClr val="FF0000"/>
                </a:solidFill>
              </a:rPr>
              <a:t>OR </a:t>
            </a:r>
            <a:r>
              <a:rPr lang="ko-KR" altLang="en-US" sz="800" dirty="0" smtClean="0">
                <a:solidFill>
                  <a:srgbClr val="FF0000"/>
                </a:solidFill>
              </a:rPr>
              <a:t>같은 상대와 </a:t>
            </a:r>
            <a:r>
              <a:rPr lang="en-US" altLang="ko-KR" sz="800" dirty="0" smtClean="0">
                <a:solidFill>
                  <a:srgbClr val="FF0000"/>
                </a:solidFill>
              </a:rPr>
              <a:t>2</a:t>
            </a:r>
            <a:r>
              <a:rPr lang="ko-KR" altLang="en-US" sz="800" dirty="0" smtClean="0">
                <a:solidFill>
                  <a:srgbClr val="FF0000"/>
                </a:solidFill>
              </a:rPr>
              <a:t>번 이상 플레이 시에만 출력 요망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cxnSp>
        <p:nvCxnSpPr>
          <p:cNvPr id="252" name="직선 화살표 연결선 251"/>
          <p:cNvCxnSpPr>
            <a:stCxn id="247" idx="3"/>
            <a:endCxn id="251" idx="1"/>
          </p:cNvCxnSpPr>
          <p:nvPr/>
        </p:nvCxnSpPr>
        <p:spPr>
          <a:xfrm flipV="1">
            <a:off x="5148064" y="995537"/>
            <a:ext cx="1800200" cy="597259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/>
          <p:cNvSpPr/>
          <p:nvPr/>
        </p:nvSpPr>
        <p:spPr>
          <a:xfrm>
            <a:off x="2699792" y="2924944"/>
            <a:ext cx="360040" cy="1440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2709317" y="3150493"/>
            <a:ext cx="360040" cy="1440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/>
          <p:cNvSpPr txBox="1"/>
          <p:nvPr/>
        </p:nvSpPr>
        <p:spPr>
          <a:xfrm>
            <a:off x="2627784" y="2852936"/>
            <a:ext cx="5760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rgbClr val="FFFF00"/>
                </a:solidFill>
              </a:rPr>
              <a:t>H/R : 7</a:t>
            </a:r>
            <a:endParaRPr lang="ko-KR" altLang="en-US" sz="900" b="1" dirty="0">
              <a:solidFill>
                <a:srgbClr val="FFFF00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627784" y="3126160"/>
            <a:ext cx="5760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rgbClr val="FFFF00"/>
                </a:solidFill>
              </a:rPr>
              <a:t>S/O : 4</a:t>
            </a:r>
            <a:endParaRPr lang="ko-KR" altLang="en-US" sz="900" b="1" dirty="0">
              <a:solidFill>
                <a:srgbClr val="FFFF00"/>
              </a:solidFill>
            </a:endParaRPr>
          </a:p>
        </p:txBody>
      </p:sp>
      <p:cxnSp>
        <p:nvCxnSpPr>
          <p:cNvPr id="14" name="직선 화살표 연결선 13"/>
          <p:cNvCxnSpPr>
            <a:stCxn id="13" idx="3"/>
            <a:endCxn id="23" idx="1"/>
          </p:cNvCxnSpPr>
          <p:nvPr/>
        </p:nvCxnSpPr>
        <p:spPr>
          <a:xfrm flipV="1">
            <a:off x="5148064" y="292388"/>
            <a:ext cx="1080120" cy="1804464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3563888" y="5949280"/>
            <a:ext cx="4176464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FF0000"/>
                </a:solidFill>
              </a:rPr>
              <a:t>RETRY TAP</a:t>
            </a:r>
            <a:r>
              <a:rPr lang="ko-KR" altLang="en-US" sz="800" dirty="0" smtClean="0">
                <a:solidFill>
                  <a:srgbClr val="FF0000"/>
                </a:solidFill>
              </a:rPr>
              <a:t>하면 </a:t>
            </a:r>
            <a:r>
              <a:rPr lang="en-US" altLang="ko-KR" sz="800" dirty="0" smtClean="0">
                <a:solidFill>
                  <a:srgbClr val="FF0000"/>
                </a:solidFill>
              </a:rPr>
              <a:t>POPUP </a:t>
            </a:r>
            <a:r>
              <a:rPr lang="ko-KR" altLang="en-US" sz="800" dirty="0" smtClean="0">
                <a:solidFill>
                  <a:srgbClr val="FF0000"/>
                </a:solidFill>
              </a:rPr>
              <a:t>노출 </a:t>
            </a:r>
            <a:r>
              <a:rPr lang="en-US" altLang="ko-KR" sz="800" dirty="0" smtClean="0">
                <a:solidFill>
                  <a:srgbClr val="FF0000"/>
                </a:solidFill>
                <a:sym typeface="Wingdings" pitchFamily="2" charset="2"/>
              </a:rPr>
              <a:t> OOO</a:t>
            </a:r>
            <a:r>
              <a:rPr lang="ko-KR" altLang="en-US" sz="800" dirty="0" smtClean="0">
                <a:solidFill>
                  <a:srgbClr val="FF0000"/>
                </a:solidFill>
                <a:sym typeface="Wingdings" pitchFamily="2" charset="2"/>
              </a:rPr>
              <a:t>님과 재경기를 하시겠습니까</a:t>
            </a:r>
            <a:r>
              <a:rPr lang="en-US" altLang="ko-KR" sz="800" dirty="0" smtClean="0">
                <a:solidFill>
                  <a:srgbClr val="FF0000"/>
                </a:solidFill>
                <a:sym typeface="Wingdings" pitchFamily="2" charset="2"/>
              </a:rPr>
              <a:t>?</a:t>
            </a:r>
          </a:p>
          <a:p>
            <a:r>
              <a:rPr lang="en-US" altLang="ko-KR" sz="800" dirty="0" smtClean="0">
                <a:solidFill>
                  <a:srgbClr val="FF0000"/>
                </a:solidFill>
                <a:sym typeface="Wingdings" pitchFamily="2" charset="2"/>
              </a:rPr>
              <a:t>QUIT TAP</a:t>
            </a:r>
            <a:r>
              <a:rPr lang="ko-KR" altLang="en-US" sz="800" dirty="0" smtClean="0">
                <a:solidFill>
                  <a:srgbClr val="FF0000"/>
                </a:solidFill>
                <a:sym typeface="Wingdings" pitchFamily="2" charset="2"/>
              </a:rPr>
              <a:t>하면  </a:t>
            </a:r>
            <a:r>
              <a:rPr lang="en-US" altLang="ko-KR" sz="800" dirty="0" smtClean="0">
                <a:solidFill>
                  <a:srgbClr val="FF0000"/>
                </a:solidFill>
                <a:sym typeface="Wingdings" pitchFamily="2" charset="2"/>
              </a:rPr>
              <a:t>POPUP  </a:t>
            </a:r>
            <a:r>
              <a:rPr lang="ko-KR" altLang="en-US" sz="800" dirty="0" smtClean="0">
                <a:solidFill>
                  <a:srgbClr val="FF0000"/>
                </a:solidFill>
                <a:sym typeface="Wingdings" pitchFamily="2" charset="2"/>
              </a:rPr>
              <a:t>노출 </a:t>
            </a:r>
            <a:r>
              <a:rPr lang="en-US" altLang="ko-KR" sz="800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ko-KR" altLang="en-US" sz="800" dirty="0" smtClean="0">
                <a:solidFill>
                  <a:srgbClr val="FF0000"/>
                </a:solidFill>
                <a:sym typeface="Wingdings" pitchFamily="2" charset="2"/>
              </a:rPr>
              <a:t>경기를 그만 하시겠습니까</a:t>
            </a:r>
            <a:r>
              <a:rPr lang="en-US" altLang="ko-KR" sz="800" dirty="0" smtClean="0">
                <a:solidFill>
                  <a:srgbClr val="FF0000"/>
                </a:solidFill>
                <a:sym typeface="Wingdings" pitchFamily="2" charset="2"/>
              </a:rPr>
              <a:t>? 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r>
              <a:rPr lang="en-US" altLang="ko-KR" sz="800" dirty="0" smtClean="0">
                <a:solidFill>
                  <a:srgbClr val="FF0000"/>
                </a:solidFill>
              </a:rPr>
              <a:t> )</a:t>
            </a:r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ko-KR" altLang="en-US" sz="800" dirty="0"/>
          </a:p>
        </p:txBody>
      </p:sp>
      <p:sp>
        <p:nvSpPr>
          <p:cNvPr id="100" name="타원 99"/>
          <p:cNvSpPr/>
          <p:nvPr/>
        </p:nvSpPr>
        <p:spPr>
          <a:xfrm>
            <a:off x="3491880" y="5877272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ura9369\Desktop\20120313_장은진\01_Hom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92696"/>
            <a:ext cx="6493500" cy="432048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79512" y="116632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4. MAIN UI</a:t>
            </a:r>
            <a:r>
              <a:rPr lang="ko-KR" altLang="en-US" b="1" dirty="0" smtClean="0"/>
              <a:t> 정리</a:t>
            </a:r>
            <a:endParaRPr lang="ko-KR" altLang="en-US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7127776" y="1052736"/>
            <a:ext cx="201622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선택된 선수의 </a:t>
            </a:r>
            <a:r>
              <a:rPr lang="ko-KR" altLang="en-US" sz="800" dirty="0" err="1" smtClean="0"/>
              <a:t>인벤토리</a:t>
            </a:r>
            <a:r>
              <a:rPr lang="ko-KR" altLang="en-US" sz="800" dirty="0" smtClean="0"/>
              <a:t> 창으로 연결</a:t>
            </a:r>
            <a:endParaRPr lang="en-US" altLang="ko-KR" sz="800" dirty="0" smtClean="0"/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(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인벤토리</a:t>
            </a:r>
            <a:r>
              <a:rPr lang="ko-KR" altLang="en-US" sz="800" dirty="0" smtClean="0">
                <a:solidFill>
                  <a:srgbClr val="FF0000"/>
                </a:solidFill>
              </a:rPr>
              <a:t> 아이콘 추가 요망</a:t>
            </a:r>
            <a:r>
              <a:rPr lang="en-US" altLang="ko-KR" sz="8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563888" y="1196752"/>
            <a:ext cx="792088" cy="5760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4788024" y="1666900"/>
            <a:ext cx="2160240" cy="19781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259632" y="1628800"/>
            <a:ext cx="1008112" cy="936104"/>
          </a:xfrm>
          <a:prstGeom prst="rect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정오각형 9"/>
          <p:cNvSpPr/>
          <p:nvPr/>
        </p:nvSpPr>
        <p:spPr>
          <a:xfrm rot="10800000">
            <a:off x="1388790" y="1772816"/>
            <a:ext cx="792088" cy="648072"/>
          </a:xfrm>
          <a:prstGeom prst="pentagon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56606" y="2031132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팀 </a:t>
            </a:r>
            <a:r>
              <a:rPr lang="ko-KR" altLang="en-US" sz="1100" dirty="0" err="1" smtClean="0">
                <a:solidFill>
                  <a:schemeClr val="bg1"/>
                </a:solidFill>
              </a:rPr>
              <a:t>셋팅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2" name="정오각형 11"/>
          <p:cNvSpPr/>
          <p:nvPr/>
        </p:nvSpPr>
        <p:spPr>
          <a:xfrm rot="10800000">
            <a:off x="3579887" y="1350293"/>
            <a:ext cx="720080" cy="360040"/>
          </a:xfrm>
          <a:prstGeom prst="pentagon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581027" y="1437158"/>
            <a:ext cx="8290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</a:rPr>
              <a:t>INVENTORY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/>
          <p:cNvCxnSpPr>
            <a:stCxn id="36" idx="0"/>
            <a:endCxn id="55" idx="1"/>
          </p:cNvCxnSpPr>
          <p:nvPr/>
        </p:nvCxnSpPr>
        <p:spPr>
          <a:xfrm>
            <a:off x="3959932" y="1196752"/>
            <a:ext cx="3167844" cy="8681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8" idx="3"/>
            <a:endCxn id="26" idx="1"/>
          </p:cNvCxnSpPr>
          <p:nvPr/>
        </p:nvCxnSpPr>
        <p:spPr>
          <a:xfrm>
            <a:off x="2267744" y="2096852"/>
            <a:ext cx="4896544" cy="18437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164288" y="1988840"/>
            <a:ext cx="219573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팀 </a:t>
            </a:r>
            <a:r>
              <a:rPr lang="ko-KR" altLang="en-US" sz="800" dirty="0" err="1" smtClean="0"/>
              <a:t>셋팅으로</a:t>
            </a:r>
            <a:r>
              <a:rPr lang="ko-KR" altLang="en-US" sz="800" dirty="0" smtClean="0"/>
              <a:t> 연결</a:t>
            </a:r>
            <a:endParaRPr lang="en-US" altLang="ko-KR" sz="800" dirty="0" smtClean="0"/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(</a:t>
            </a:r>
            <a:r>
              <a:rPr lang="ko-KR" altLang="en-US" sz="800" dirty="0" smtClean="0">
                <a:solidFill>
                  <a:srgbClr val="FF0000"/>
                </a:solidFill>
              </a:rPr>
              <a:t>팀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셋팅</a:t>
            </a:r>
            <a:r>
              <a:rPr lang="ko-KR" altLang="en-US" sz="800" dirty="0" smtClean="0">
                <a:solidFill>
                  <a:srgbClr val="FF0000"/>
                </a:solidFill>
              </a:rPr>
              <a:t> 아이콘 추가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요망</a:t>
            </a:r>
            <a:r>
              <a:rPr lang="en-US" altLang="ko-KR" sz="8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>
              <a:solidFill>
                <a:srgbClr val="FF0000"/>
              </a:solidFill>
            </a:endParaRPr>
          </a:p>
        </p:txBody>
      </p:sp>
      <p:cxnSp>
        <p:nvCxnSpPr>
          <p:cNvPr id="27" name="직선 화살표 연결선 26"/>
          <p:cNvCxnSpPr>
            <a:stCxn id="37" idx="3"/>
            <a:endCxn id="30" idx="1"/>
          </p:cNvCxnSpPr>
          <p:nvPr/>
        </p:nvCxnSpPr>
        <p:spPr>
          <a:xfrm>
            <a:off x="6948264" y="2655962"/>
            <a:ext cx="216024" cy="49981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164288" y="2924944"/>
            <a:ext cx="219573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MATCH, SINGLE, FRIENDLY</a:t>
            </a:r>
            <a:r>
              <a:rPr lang="ko-KR" altLang="en-US" sz="800" dirty="0" smtClean="0"/>
              <a:t>로</a:t>
            </a:r>
            <a:endParaRPr lang="en-US" altLang="ko-KR" sz="800" dirty="0" smtClean="0"/>
          </a:p>
          <a:p>
            <a:r>
              <a:rPr lang="ko-KR" altLang="en-US" sz="800" dirty="0" smtClean="0"/>
              <a:t>연결</a:t>
            </a:r>
            <a:endParaRPr lang="en-US" altLang="ko-KR" sz="800" dirty="0" smtClean="0"/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/>
          </a:p>
        </p:txBody>
      </p:sp>
      <p:sp>
        <p:nvSpPr>
          <p:cNvPr id="31" name="직사각형 30"/>
          <p:cNvSpPr/>
          <p:nvPr/>
        </p:nvSpPr>
        <p:spPr>
          <a:xfrm>
            <a:off x="4389884" y="4149080"/>
            <a:ext cx="360040" cy="3600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>
            <a:stCxn id="31" idx="2"/>
            <a:endCxn id="51" idx="0"/>
          </p:cNvCxnSpPr>
          <p:nvPr/>
        </p:nvCxnSpPr>
        <p:spPr>
          <a:xfrm>
            <a:off x="4569904" y="4509120"/>
            <a:ext cx="794184" cy="100811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2483768" y="4005064"/>
            <a:ext cx="1800200" cy="576064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/>
          <p:cNvCxnSpPr>
            <a:stCxn id="35" idx="2"/>
            <a:endCxn id="50" idx="0"/>
          </p:cNvCxnSpPr>
          <p:nvPr/>
        </p:nvCxnSpPr>
        <p:spPr>
          <a:xfrm flipH="1">
            <a:off x="3275856" y="4581128"/>
            <a:ext cx="108012" cy="936104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395536" y="2852936"/>
            <a:ext cx="1440160" cy="79208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/>
          <p:cNvCxnSpPr>
            <a:stCxn id="42" idx="2"/>
            <a:endCxn id="49" idx="0"/>
          </p:cNvCxnSpPr>
          <p:nvPr/>
        </p:nvCxnSpPr>
        <p:spPr>
          <a:xfrm>
            <a:off x="1115616" y="3645024"/>
            <a:ext cx="1224136" cy="223224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475656" y="5877272"/>
            <a:ext cx="172819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투수 </a:t>
            </a:r>
            <a:r>
              <a:rPr lang="en-US" altLang="ko-KR" sz="800" dirty="0" smtClean="0"/>
              <a:t>&amp; </a:t>
            </a:r>
            <a:r>
              <a:rPr lang="ko-KR" altLang="en-US" sz="800" dirty="0" smtClean="0"/>
              <a:t>타자 캐릭터 </a:t>
            </a:r>
            <a:r>
              <a:rPr lang="en-US" altLang="ko-KR" sz="800" dirty="0" smtClean="0"/>
              <a:t>VIEW </a:t>
            </a:r>
            <a:r>
              <a:rPr lang="ko-KR" altLang="en-US" sz="800" dirty="0" smtClean="0"/>
              <a:t>전환</a:t>
            </a:r>
            <a:endParaRPr lang="en-US" altLang="ko-KR" sz="800" dirty="0" smtClean="0"/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/>
          </a:p>
        </p:txBody>
      </p:sp>
      <p:sp>
        <p:nvSpPr>
          <p:cNvPr id="50" name="TextBox 49"/>
          <p:cNvSpPr txBox="1"/>
          <p:nvPr/>
        </p:nvSpPr>
        <p:spPr>
          <a:xfrm>
            <a:off x="2411760" y="5517232"/>
            <a:ext cx="172819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캐릭터 </a:t>
            </a:r>
            <a:r>
              <a:rPr lang="en-US" altLang="ko-KR" sz="800" dirty="0" smtClean="0"/>
              <a:t>VIEW </a:t>
            </a:r>
            <a:r>
              <a:rPr lang="ko-KR" altLang="en-US" sz="800" dirty="0" smtClean="0"/>
              <a:t>승</a:t>
            </a:r>
            <a:r>
              <a:rPr lang="en-US" altLang="ko-KR" sz="800" dirty="0" smtClean="0"/>
              <a:t>/</a:t>
            </a:r>
            <a:r>
              <a:rPr lang="ko-KR" altLang="en-US" sz="800" dirty="0" smtClean="0"/>
              <a:t>패 승률 출력</a:t>
            </a:r>
            <a:endParaRPr lang="en-US" altLang="ko-KR" sz="800" dirty="0" smtClean="0"/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/>
          </a:p>
        </p:txBody>
      </p:sp>
      <p:sp>
        <p:nvSpPr>
          <p:cNvPr id="51" name="TextBox 50"/>
          <p:cNvSpPr txBox="1"/>
          <p:nvPr/>
        </p:nvSpPr>
        <p:spPr>
          <a:xfrm>
            <a:off x="4860032" y="5517232"/>
            <a:ext cx="100811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보유 캐릭터 선택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/>
          </a:p>
        </p:txBody>
      </p:sp>
      <p:sp>
        <p:nvSpPr>
          <p:cNvPr id="57" name="직사각형 56"/>
          <p:cNvSpPr/>
          <p:nvPr/>
        </p:nvSpPr>
        <p:spPr>
          <a:xfrm>
            <a:off x="539552" y="4653136"/>
            <a:ext cx="6192688" cy="360040"/>
          </a:xfrm>
          <a:prstGeom prst="rect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화살표 연결선 57"/>
          <p:cNvCxnSpPr>
            <a:stCxn id="57" idx="3"/>
            <a:endCxn id="61" idx="1"/>
          </p:cNvCxnSpPr>
          <p:nvPr/>
        </p:nvCxnSpPr>
        <p:spPr>
          <a:xfrm flipV="1">
            <a:off x="6732240" y="4379913"/>
            <a:ext cx="432048" cy="45324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164288" y="4149080"/>
            <a:ext cx="219573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SHOP, UPGRADE, OPTION, PMANG+</a:t>
            </a:r>
          </a:p>
          <a:p>
            <a:r>
              <a:rPr lang="ko-KR" altLang="en-US" sz="800" dirty="0" smtClean="0"/>
              <a:t>연결</a:t>
            </a:r>
            <a:endParaRPr lang="en-US" altLang="ko-KR" sz="800" dirty="0" smtClean="0"/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/>
          </a:p>
        </p:txBody>
      </p:sp>
      <p:sp>
        <p:nvSpPr>
          <p:cNvPr id="29" name="직사각형 28"/>
          <p:cNvSpPr/>
          <p:nvPr/>
        </p:nvSpPr>
        <p:spPr>
          <a:xfrm>
            <a:off x="467544" y="692696"/>
            <a:ext cx="504056" cy="4320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107504" y="5373216"/>
            <a:ext cx="1728192" cy="338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0000"/>
                </a:solidFill>
              </a:rPr>
              <a:t>NEWS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마이크 아이콘 교체 요망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ko-KR" altLang="en-US" sz="8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장은진님 시안으로 진행</a:t>
            </a:r>
            <a:endParaRPr lang="en-US" altLang="ko-KR" sz="800" b="1" dirty="0" smtClean="0">
              <a:solidFill>
                <a:srgbClr val="FF0000"/>
              </a:solidFill>
            </a:endParaRPr>
          </a:p>
        </p:txBody>
      </p:sp>
      <p:cxnSp>
        <p:nvCxnSpPr>
          <p:cNvPr id="62" name="직선 화살표 연결선 61"/>
          <p:cNvCxnSpPr>
            <a:stCxn id="60" idx="0"/>
            <a:endCxn id="64" idx="2"/>
          </p:cNvCxnSpPr>
          <p:nvPr/>
        </p:nvCxnSpPr>
        <p:spPr>
          <a:xfrm flipV="1">
            <a:off x="2483768" y="584775"/>
            <a:ext cx="1260140" cy="107921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2051720" y="0"/>
            <a:ext cx="3384376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0000"/>
                </a:solidFill>
              </a:rPr>
              <a:t>NOTICE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삭제 요망 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ko-KR" altLang="en-US" sz="800" b="1" dirty="0" smtClean="0">
                <a:solidFill>
                  <a:srgbClr val="FF0000"/>
                </a:solidFill>
              </a:rPr>
              <a:t>마이크 아이콘 삽입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HELP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아이콘 추가요망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r>
              <a:rPr lang="en-US" altLang="ko-KR" sz="800" b="1" dirty="0" smtClean="0">
                <a:solidFill>
                  <a:srgbClr val="FF0000"/>
                </a:solidFill>
              </a:rPr>
              <a:t>(HELP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아이콘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TAP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시에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POP UP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추가 요망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8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장은진님 시안으로 진행 </a:t>
            </a:r>
            <a:endParaRPr lang="en-US" altLang="ko-KR" sz="800" b="1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3995936" y="692696"/>
            <a:ext cx="2880320" cy="2880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화살표 연결선 67"/>
          <p:cNvCxnSpPr>
            <a:stCxn id="67" idx="0"/>
            <a:endCxn id="69" idx="1"/>
          </p:cNvCxnSpPr>
          <p:nvPr/>
        </p:nvCxnSpPr>
        <p:spPr>
          <a:xfrm flipV="1">
            <a:off x="5436096" y="501933"/>
            <a:ext cx="1872208" cy="19076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7308304" y="332656"/>
            <a:ext cx="115212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/>
              <a:t>캐쉬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게임머니</a:t>
            </a:r>
            <a:r>
              <a:rPr lang="ko-KR" altLang="en-US" sz="800" dirty="0" smtClean="0"/>
              <a:t> 노출</a:t>
            </a:r>
            <a:endParaRPr lang="en-US" altLang="ko-KR" sz="800" dirty="0" smtClean="0"/>
          </a:p>
          <a:p>
            <a:r>
              <a:rPr lang="en-US" altLang="ko-KR" sz="800" dirty="0" smtClean="0">
                <a:solidFill>
                  <a:srgbClr val="00B0F0"/>
                </a:solidFill>
              </a:rPr>
              <a:t>(</a:t>
            </a:r>
            <a:r>
              <a:rPr lang="ko-KR" altLang="en-US" sz="800" dirty="0" smtClean="0">
                <a:solidFill>
                  <a:srgbClr val="00B0F0"/>
                </a:solidFill>
              </a:rPr>
              <a:t>디자인</a:t>
            </a:r>
            <a:r>
              <a:rPr lang="en-US" altLang="ko-KR" sz="800" dirty="0" smtClean="0">
                <a:solidFill>
                  <a:srgbClr val="00B0F0"/>
                </a:solidFill>
              </a:rPr>
              <a:t>)(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/>
          </a:p>
        </p:txBody>
      </p:sp>
      <p:sp>
        <p:nvSpPr>
          <p:cNvPr id="70" name="직사각형 69"/>
          <p:cNvSpPr/>
          <p:nvPr/>
        </p:nvSpPr>
        <p:spPr>
          <a:xfrm>
            <a:off x="467544" y="1700808"/>
            <a:ext cx="864096" cy="792088"/>
          </a:xfrm>
          <a:prstGeom prst="rect">
            <a:avLst/>
          </a:prstGeom>
          <a:noFill/>
          <a:ln w="571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5868144" y="116632"/>
            <a:ext cx="115212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선수 생성으로 연결</a:t>
            </a:r>
            <a:r>
              <a:rPr lang="en-US" altLang="ko-KR" sz="800" dirty="0" smtClean="0">
                <a:solidFill>
                  <a:srgbClr val="00B0F0"/>
                </a:solidFill>
              </a:rPr>
              <a:t> (</a:t>
            </a:r>
            <a:r>
              <a:rPr lang="ko-KR" altLang="en-US" sz="800" dirty="0" smtClean="0">
                <a:solidFill>
                  <a:srgbClr val="00B0F0"/>
                </a:solidFill>
              </a:rPr>
              <a:t>개발</a:t>
            </a:r>
            <a:r>
              <a:rPr lang="en-US" altLang="ko-KR" sz="800" dirty="0" smtClean="0">
                <a:solidFill>
                  <a:srgbClr val="00B0F0"/>
                </a:solidFill>
              </a:rPr>
              <a:t>)</a:t>
            </a:r>
            <a:endParaRPr lang="en-US" altLang="ko-KR" sz="800" dirty="0" smtClean="0"/>
          </a:p>
        </p:txBody>
      </p:sp>
      <p:sp>
        <p:nvSpPr>
          <p:cNvPr id="41" name="TextBox 40"/>
          <p:cNvSpPr txBox="1"/>
          <p:nvPr/>
        </p:nvSpPr>
        <p:spPr>
          <a:xfrm>
            <a:off x="2460908" y="4468356"/>
            <a:ext cx="36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FFFF00"/>
                </a:solidFill>
              </a:rPr>
              <a:t>!</a:t>
            </a:r>
            <a:endParaRPr lang="ko-KR" altLang="en-US" sz="3200" dirty="0">
              <a:solidFill>
                <a:srgbClr val="FFFF0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092756" y="726604"/>
            <a:ext cx="504056" cy="2160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\\Mob-file\네오위즈모바일_장현국\제작본부\00.Project_김기완\01.진행중\캐주얼야구\[DOCU] 피망플러스\PP이용화면캡쳐\IMG_2363.png"/>
          <p:cNvPicPr>
            <a:picLocks noChangeAspect="1" noChangeArrowheads="1"/>
          </p:cNvPicPr>
          <p:nvPr/>
        </p:nvPicPr>
        <p:blipFill>
          <a:blip r:embed="rId3" cstate="print"/>
          <a:srcRect l="14549" t="7751" r="80136" b="85949"/>
          <a:stretch>
            <a:fillRect/>
          </a:stretch>
        </p:blipFill>
        <p:spPr bwMode="auto">
          <a:xfrm>
            <a:off x="1446396" y="692696"/>
            <a:ext cx="216024" cy="288032"/>
          </a:xfrm>
          <a:prstGeom prst="rect">
            <a:avLst/>
          </a:prstGeom>
          <a:noFill/>
        </p:spPr>
      </p:pic>
      <p:sp>
        <p:nvSpPr>
          <p:cNvPr id="60" name="직사각형 59"/>
          <p:cNvSpPr/>
          <p:nvPr/>
        </p:nvSpPr>
        <p:spPr>
          <a:xfrm>
            <a:off x="1043608" y="692696"/>
            <a:ext cx="2880320" cy="288032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화살표 연결선 70"/>
          <p:cNvCxnSpPr>
            <a:endCxn id="76" idx="2"/>
          </p:cNvCxnSpPr>
          <p:nvPr/>
        </p:nvCxnSpPr>
        <p:spPr>
          <a:xfrm flipV="1">
            <a:off x="1475656" y="455186"/>
            <a:ext cx="4968552" cy="1209618"/>
          </a:xfrm>
          <a:prstGeom prst="straightConnector1">
            <a:avLst/>
          </a:prstGeom>
          <a:ln w="28575">
            <a:solidFill>
              <a:schemeClr val="accent6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29" idx="2"/>
            <a:endCxn id="44" idx="0"/>
          </p:cNvCxnSpPr>
          <p:nvPr/>
        </p:nvCxnSpPr>
        <p:spPr>
          <a:xfrm>
            <a:off x="719572" y="1124744"/>
            <a:ext cx="252028" cy="424847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043608" y="729271"/>
            <a:ext cx="4320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chemeClr val="bg1"/>
                </a:solidFill>
              </a:rPr>
              <a:t>HELP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5223</TotalTime>
  <Words>5487</Words>
  <Application>Microsoft Office PowerPoint</Application>
  <PresentationFormat>화면 슬라이드 쇼(4:3)</PresentationFormat>
  <Paragraphs>1023</Paragraphs>
  <Slides>24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5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aura9369</dc:creator>
  <cp:lastModifiedBy>aura9369</cp:lastModifiedBy>
  <cp:revision>441</cp:revision>
  <dcterms:created xsi:type="dcterms:W3CDTF">2012-03-15T02:53:30Z</dcterms:created>
  <dcterms:modified xsi:type="dcterms:W3CDTF">2012-06-21T02:21:41Z</dcterms:modified>
</cp:coreProperties>
</file>